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 ContentType="image/tiff"/>
  <Default Extension="tiff" ContentType="image/tif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3"/>
  </p:notesMasterIdLst>
  <p:sldIdLst>
    <p:sldId id="730" r:id="rId5"/>
    <p:sldId id="265" r:id="rId6"/>
    <p:sldId id="734" r:id="rId7"/>
    <p:sldId id="667" r:id="rId8"/>
    <p:sldId id="680" r:id="rId9"/>
    <p:sldId id="739" r:id="rId10"/>
    <p:sldId id="716" r:id="rId11"/>
    <p:sldId id="682" r:id="rId12"/>
    <p:sldId id="683" r:id="rId13"/>
    <p:sldId id="684" r:id="rId14"/>
    <p:sldId id="717" r:id="rId15"/>
    <p:sldId id="688" r:id="rId16"/>
    <p:sldId id="689" r:id="rId17"/>
    <p:sldId id="690" r:id="rId18"/>
    <p:sldId id="695" r:id="rId19"/>
    <p:sldId id="691" r:id="rId20"/>
    <p:sldId id="692" r:id="rId21"/>
    <p:sldId id="723" r:id="rId22"/>
    <p:sldId id="694" r:id="rId23"/>
    <p:sldId id="699" r:id="rId24"/>
    <p:sldId id="701" r:id="rId25"/>
    <p:sldId id="702" r:id="rId26"/>
    <p:sldId id="703" r:id="rId27"/>
    <p:sldId id="704" r:id="rId28"/>
    <p:sldId id="705" r:id="rId29"/>
    <p:sldId id="706" r:id="rId30"/>
    <p:sldId id="724" r:id="rId31"/>
    <p:sldId id="659"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acinda" initials="J" lastIdx="52" clrIdx="0">
    <p:extLst>
      <p:ext uri="{19B8F6BF-5375-455C-9EA6-DF929625EA0E}">
        <p15:presenceInfo xmlns:p15="http://schemas.microsoft.com/office/powerpoint/2012/main" userId="626207f4796801c5" providerId="Windows Live"/>
      </p:ext>
    </p:extLst>
  </p:cmAuthor>
  <p:cmAuthor id="2" name="Thurmond, Bryan" initials="TB" lastIdx="2" clrIdx="1">
    <p:extLst>
      <p:ext uri="{19B8F6BF-5375-455C-9EA6-DF929625EA0E}">
        <p15:presenceInfo xmlns:p15="http://schemas.microsoft.com/office/powerpoint/2012/main" userId="S::Bryan.Thurmond@ed.gov::09a63891-6eeb-4b5b-9a9d-a5433efe1e62" providerId="AD"/>
      </p:ext>
    </p:extLst>
  </p:cmAuthor>
  <p:cmAuthor id="3" name="McLaughlin, John" initials="MJ" lastIdx="1" clrIdx="2">
    <p:extLst>
      <p:ext uri="{19B8F6BF-5375-455C-9EA6-DF929625EA0E}">
        <p15:presenceInfo xmlns:p15="http://schemas.microsoft.com/office/powerpoint/2012/main" userId="S-1-5-21-1346774070-2971518894-2594203742-96176" providerId="AD"/>
      </p:ext>
    </p:extLst>
  </p:cmAuthor>
  <p:cmAuthor id="4" name="Spitz, Deborah" initials="SD" lastIdx="4" clrIdx="3">
    <p:extLst>
      <p:ext uri="{19B8F6BF-5375-455C-9EA6-DF929625EA0E}">
        <p15:presenceInfo xmlns:p15="http://schemas.microsoft.com/office/powerpoint/2012/main" userId="S::Deborah.Spitz@ed.gov::f0ab581d-4dd0-4d9b-b580-4c2c0ba63cbb" providerId="AD"/>
      </p:ext>
    </p:extLst>
  </p:cmAuthor>
  <p:cmAuthor id="5" name="Erin Goodman" initials="EG" lastIdx="1" clrIdx="4">
    <p:extLst>
      <p:ext uri="{19B8F6BF-5375-455C-9EA6-DF929625EA0E}">
        <p15:presenceInfo xmlns:p15="http://schemas.microsoft.com/office/powerpoint/2012/main" userId="S::EEGOODMA@uncg.edu::1cbb2c3c-c554-4ea4-b8bb-dbef89f8c57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D696E"/>
    <a:srgbClr val="404040"/>
    <a:srgbClr val="91A5A0"/>
    <a:srgbClr val="EB645F"/>
    <a:srgbClr val="FFB71B"/>
    <a:srgbClr val="F096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79212" autoAdjust="0"/>
  </p:normalViewPr>
  <p:slideViewPr>
    <p:cSldViewPr snapToGrid="0">
      <p:cViewPr varScale="1">
        <p:scale>
          <a:sx n="57" d="100"/>
          <a:sy n="57" d="100"/>
        </p:scale>
        <p:origin x="1236"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baseline="0">
                <a:solidFill>
                  <a:srgbClr val="2F1000"/>
                </a:solidFill>
                <a:latin typeface="+mj-lt"/>
              </a:defRPr>
            </a:pPr>
            <a:r>
              <a:rPr lang="en-US" sz="2000" baseline="0" dirty="0">
                <a:solidFill>
                  <a:srgbClr val="2F1000"/>
                </a:solidFill>
                <a:latin typeface="+mj-lt"/>
                <a:ea typeface="Verdana" panose="020B0604030504040204" pitchFamily="34" charset="0"/>
                <a:cs typeface="Verdana" panose="020B0604030504040204" pitchFamily="34" charset="0"/>
              </a:rPr>
              <a:t>Total Enrollment </a:t>
            </a:r>
            <a:r>
              <a:rPr lang="en-US" sz="2160" b="1" i="0" u="none" strike="noStrike" baseline="0" dirty="0">
                <a:effectLst/>
              </a:rPr>
              <a:t>enrolled 1,387,573 </a:t>
            </a:r>
          </a:p>
          <a:p>
            <a:pPr>
              <a:defRPr baseline="0">
                <a:solidFill>
                  <a:srgbClr val="2F1000"/>
                </a:solidFill>
                <a:latin typeface="+mj-lt"/>
              </a:defRPr>
            </a:pPr>
            <a:r>
              <a:rPr lang="en-US" sz="2000" baseline="0" dirty="0">
                <a:solidFill>
                  <a:srgbClr val="2F1000"/>
                </a:solidFill>
                <a:latin typeface="+mj-lt"/>
                <a:ea typeface="Verdana" panose="020B0604030504040204" pitchFamily="34" charset="0"/>
                <a:cs typeface="Verdana" panose="020B0604030504040204" pitchFamily="34" charset="0"/>
              </a:rPr>
              <a:t>Enrolled by Primary Nighttime Residence</a:t>
            </a:r>
          </a:p>
        </c:rich>
      </c:tx>
      <c:overlay val="0"/>
    </c:title>
    <c:autoTitleDeleted val="0"/>
    <c:plotArea>
      <c:layout>
        <c:manualLayout>
          <c:layoutTarget val="inner"/>
          <c:xMode val="edge"/>
          <c:yMode val="edge"/>
          <c:x val="0.28726924759405076"/>
          <c:y val="0.27075383605895414"/>
          <c:w val="0.4255189802663556"/>
          <c:h val="0.68591119207114037"/>
        </c:manualLayout>
      </c:layout>
      <c:pieChart>
        <c:varyColors val="1"/>
        <c:ser>
          <c:idx val="0"/>
          <c:order val="0"/>
          <c:tx>
            <c:strRef>
              <c:f>Sheet1!$B$1</c:f>
              <c:strCache>
                <c:ptCount val="1"/>
                <c:pt idx="0">
                  <c:v>Homeless Students Enrolled by Primary Nighttime Residence, SY 2011-2012</c:v>
                </c:pt>
              </c:strCache>
            </c:strRef>
          </c:tx>
          <c:spPr>
            <a:ln>
              <a:solidFill>
                <a:schemeClr val="bg1">
                  <a:lumMod val="50000"/>
                </a:schemeClr>
              </a:solidFill>
            </a:ln>
          </c:spPr>
          <c:explosion val="10"/>
          <c:dPt>
            <c:idx val="0"/>
            <c:bubble3D val="0"/>
            <c:spPr>
              <a:solidFill>
                <a:srgbClr val="5295B5"/>
              </a:solidFill>
              <a:ln>
                <a:solidFill>
                  <a:schemeClr val="bg1">
                    <a:lumMod val="50000"/>
                  </a:schemeClr>
                </a:solidFill>
              </a:ln>
            </c:spPr>
            <c:extLst>
              <c:ext xmlns:c16="http://schemas.microsoft.com/office/drawing/2014/chart" uri="{C3380CC4-5D6E-409C-BE32-E72D297353CC}">
                <c16:uniqueId val="{00000001-D0CA-453B-96E1-1EC2728C8BDE}"/>
              </c:ext>
            </c:extLst>
          </c:dPt>
          <c:dPt>
            <c:idx val="1"/>
            <c:bubble3D val="0"/>
            <c:spPr>
              <a:solidFill>
                <a:srgbClr val="4CB25C"/>
              </a:solidFill>
              <a:ln>
                <a:solidFill>
                  <a:schemeClr val="bg1">
                    <a:lumMod val="50000"/>
                  </a:schemeClr>
                </a:solidFill>
              </a:ln>
            </c:spPr>
            <c:extLst>
              <c:ext xmlns:c16="http://schemas.microsoft.com/office/drawing/2014/chart" uri="{C3380CC4-5D6E-409C-BE32-E72D297353CC}">
                <c16:uniqueId val="{00000003-D0CA-453B-96E1-1EC2728C8BDE}"/>
              </c:ext>
            </c:extLst>
          </c:dPt>
          <c:dPt>
            <c:idx val="2"/>
            <c:bubble3D val="0"/>
            <c:spPr>
              <a:solidFill>
                <a:srgbClr val="F9AB32"/>
              </a:solidFill>
              <a:ln>
                <a:solidFill>
                  <a:schemeClr val="bg1">
                    <a:lumMod val="50000"/>
                  </a:schemeClr>
                </a:solidFill>
              </a:ln>
            </c:spPr>
            <c:extLst>
              <c:ext xmlns:c16="http://schemas.microsoft.com/office/drawing/2014/chart" uri="{C3380CC4-5D6E-409C-BE32-E72D297353CC}">
                <c16:uniqueId val="{00000005-D0CA-453B-96E1-1EC2728C8BDE}"/>
              </c:ext>
            </c:extLst>
          </c:dPt>
          <c:dPt>
            <c:idx val="3"/>
            <c:bubble3D val="0"/>
            <c:spPr>
              <a:solidFill>
                <a:srgbClr val="EACD7C"/>
              </a:solidFill>
              <a:ln>
                <a:solidFill>
                  <a:schemeClr val="bg1">
                    <a:lumMod val="50000"/>
                  </a:schemeClr>
                </a:solidFill>
              </a:ln>
            </c:spPr>
            <c:extLst>
              <c:ext xmlns:c16="http://schemas.microsoft.com/office/drawing/2014/chart" uri="{C3380CC4-5D6E-409C-BE32-E72D297353CC}">
                <c16:uniqueId val="{00000007-D0CA-453B-96E1-1EC2728C8BDE}"/>
              </c:ext>
            </c:extLst>
          </c:dPt>
          <c:dLbls>
            <c:dLbl>
              <c:idx val="0"/>
              <c:tx>
                <c:rich>
                  <a:bodyPr/>
                  <a:lstStyle/>
                  <a:p>
                    <a:fld id="{D059C233-7F82-466C-80D3-E911EDDBF897}" type="CATEGORYNAME">
                      <a:rPr lang="en-US"/>
                      <a:pPr/>
                      <a:t>[CATEGORY NAME]</a:t>
                    </a:fld>
                    <a:r>
                      <a:rPr lang="en-US" baseline="0"/>
                      <a:t>, 77%</a:t>
                    </a:r>
                  </a:p>
                </c:rich>
              </c:tx>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D0CA-453B-96E1-1EC2728C8BDE}"/>
                </c:ext>
              </c:extLst>
            </c:dLbl>
            <c:dLbl>
              <c:idx val="1"/>
              <c:tx>
                <c:rich>
                  <a:bodyPr/>
                  <a:lstStyle/>
                  <a:p>
                    <a:fld id="{0C766CE3-8449-4599-887C-04A566558E49}" type="CATEGORYNAME">
                      <a:rPr lang="en-US"/>
                      <a:pPr/>
                      <a:t>[CATEGORY NAME]</a:t>
                    </a:fld>
                    <a:r>
                      <a:rPr lang="en-US" baseline="0" dirty="0"/>
                      <a:t>, 12%</a:t>
                    </a:r>
                  </a:p>
                </c:rich>
              </c:tx>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D0CA-453B-96E1-1EC2728C8BDE}"/>
                </c:ext>
              </c:extLst>
            </c:dLbl>
            <c:dLbl>
              <c:idx val="3"/>
              <c:tx>
                <c:rich>
                  <a:bodyPr/>
                  <a:lstStyle/>
                  <a:p>
                    <a:fld id="{575E011A-35E6-4B32-A900-1178C56CDD81}" type="CATEGORYNAME">
                      <a:rPr lang="en-US"/>
                      <a:pPr/>
                      <a:t>[CATEGORY NAME]</a:t>
                    </a:fld>
                    <a:r>
                      <a:rPr lang="en-US" baseline="0"/>
                      <a:t>, 4%</a:t>
                    </a:r>
                  </a:p>
                </c:rich>
              </c:tx>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D0CA-453B-96E1-1EC2728C8BDE}"/>
                </c:ext>
              </c:extLst>
            </c:dLbl>
            <c:spPr>
              <a:noFill/>
              <a:ln>
                <a:noFill/>
              </a:ln>
              <a:effectLst/>
            </c:spPr>
            <c:txPr>
              <a:bodyPr/>
              <a:lstStyle/>
              <a:p>
                <a:pPr>
                  <a:defRPr sz="1800" baseline="0">
                    <a:solidFill>
                      <a:schemeClr val="tx1"/>
                    </a:solidFill>
                    <a:latin typeface="+mj-lt"/>
                    <a:ea typeface="Verdana" panose="020B0604030504040204" pitchFamily="34" charset="0"/>
                    <a:cs typeface="Verdana" panose="020B0604030504040204" pitchFamily="34" charset="0"/>
                  </a:defRPr>
                </a:pPr>
                <a:endParaRPr lang="en-US"/>
              </a:p>
            </c:txPr>
            <c:showLegendKey val="0"/>
            <c:showVal val="1"/>
            <c:showCatName val="1"/>
            <c:showSerName val="0"/>
            <c:showPercent val="0"/>
            <c:showBubbleSize val="0"/>
            <c:showLeaderLines val="1"/>
            <c:extLst>
              <c:ext xmlns:c15="http://schemas.microsoft.com/office/drawing/2012/chart" uri="{CE6537A1-D6FC-4f65-9D91-7224C49458BB}"/>
            </c:extLst>
          </c:dLbls>
          <c:cat>
            <c:strRef>
              <c:f>Sheet1!$A$2:$A$5</c:f>
              <c:strCache>
                <c:ptCount val="4"/>
                <c:pt idx="0">
                  <c:v>Doubled-up</c:v>
                </c:pt>
                <c:pt idx="1">
                  <c:v>Shelters</c:v>
                </c:pt>
                <c:pt idx="2">
                  <c:v>Hotels/Motels</c:v>
                </c:pt>
                <c:pt idx="3">
                  <c:v>Unsheltered</c:v>
                </c:pt>
              </c:strCache>
            </c:strRef>
          </c:cat>
          <c:val>
            <c:numRef>
              <c:f>Sheet1!$B$2:$B$5</c:f>
              <c:numCache>
                <c:formatCode>0%</c:formatCode>
                <c:ptCount val="4"/>
                <c:pt idx="0">
                  <c:v>0.76</c:v>
                </c:pt>
                <c:pt idx="1">
                  <c:v>0.14000000000000001</c:v>
                </c:pt>
                <c:pt idx="2">
                  <c:v>7.0000000000000007E-2</c:v>
                </c:pt>
                <c:pt idx="3">
                  <c:v>3.316475021257094E-2</c:v>
                </c:pt>
              </c:numCache>
            </c:numRef>
          </c:val>
          <c:extLst>
            <c:ext xmlns:c16="http://schemas.microsoft.com/office/drawing/2014/chart" uri="{C3380CC4-5D6E-409C-BE32-E72D297353CC}">
              <c16:uniqueId val="{00000008-D0CA-453B-96E1-1EC2728C8BDE}"/>
            </c:ext>
          </c:extLst>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6316252-BBAE-4FFD-88E2-3346E3B1DD2C}" type="datetimeFigureOut">
              <a:rPr lang="en-US" smtClean="0"/>
              <a:t>5/13/2021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28A2F92-7075-403A-BDDF-D39A9242A3DC}" type="slidenum">
              <a:rPr lang="en-US" smtClean="0"/>
              <a:t>‹#›</a:t>
            </a:fld>
            <a:endParaRPr lang="en-US"/>
          </a:p>
        </p:txBody>
      </p:sp>
    </p:spTree>
    <p:extLst>
      <p:ext uri="{BB962C8B-B14F-4D97-AF65-F5344CB8AC3E}">
        <p14:creationId xmlns:p14="http://schemas.microsoft.com/office/powerpoint/2010/main" val="29323323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1786C30-726E-4100-A6F6-D68C20CE765B}" type="slidenum">
              <a:rPr lang="en-US" smtClean="0"/>
              <a:t>4</a:t>
            </a:fld>
            <a:endParaRPr lang="en-US"/>
          </a:p>
        </p:txBody>
      </p:sp>
    </p:spTree>
    <p:extLst>
      <p:ext uri="{BB962C8B-B14F-4D97-AF65-F5344CB8AC3E}">
        <p14:creationId xmlns:p14="http://schemas.microsoft.com/office/powerpoint/2010/main" val="34935343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41786C30-726E-4100-A6F6-D68C20CE765B}" type="slidenum">
              <a:rPr lang="en-US" smtClean="0"/>
              <a:t>14</a:t>
            </a:fld>
            <a:endParaRPr lang="en-US"/>
          </a:p>
        </p:txBody>
      </p:sp>
    </p:spTree>
    <p:extLst>
      <p:ext uri="{BB962C8B-B14F-4D97-AF65-F5344CB8AC3E}">
        <p14:creationId xmlns:p14="http://schemas.microsoft.com/office/powerpoint/2010/main" val="10735231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Slide</a:t>
            </a:r>
          </a:p>
        </p:txBody>
      </p:sp>
      <p:sp>
        <p:nvSpPr>
          <p:cNvPr id="4" name="Slide Number Placeholder 3"/>
          <p:cNvSpPr>
            <a:spLocks noGrp="1"/>
          </p:cNvSpPr>
          <p:nvPr>
            <p:ph type="sldNum" sz="quarter" idx="5"/>
          </p:nvPr>
        </p:nvSpPr>
        <p:spPr/>
        <p:txBody>
          <a:bodyPr/>
          <a:lstStyle/>
          <a:p>
            <a:fld id="{41786C30-726E-4100-A6F6-D68C20CE765B}" type="slidenum">
              <a:rPr lang="en-US" smtClean="0"/>
              <a:t>15</a:t>
            </a:fld>
            <a:endParaRPr lang="en-US"/>
          </a:p>
        </p:txBody>
      </p:sp>
    </p:spTree>
    <p:extLst>
      <p:ext uri="{BB962C8B-B14F-4D97-AF65-F5344CB8AC3E}">
        <p14:creationId xmlns:p14="http://schemas.microsoft.com/office/powerpoint/2010/main" val="22477911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Slide</a:t>
            </a:r>
          </a:p>
        </p:txBody>
      </p:sp>
      <p:sp>
        <p:nvSpPr>
          <p:cNvPr id="4" name="Slide Number Placeholder 3"/>
          <p:cNvSpPr>
            <a:spLocks noGrp="1"/>
          </p:cNvSpPr>
          <p:nvPr>
            <p:ph type="sldNum" sz="quarter" idx="5"/>
          </p:nvPr>
        </p:nvSpPr>
        <p:spPr/>
        <p:txBody>
          <a:bodyPr/>
          <a:lstStyle/>
          <a:p>
            <a:fld id="{41786C30-726E-4100-A6F6-D68C20CE765B}" type="slidenum">
              <a:rPr lang="en-US" smtClean="0"/>
              <a:t>16</a:t>
            </a:fld>
            <a:endParaRPr lang="en-US"/>
          </a:p>
        </p:txBody>
      </p:sp>
    </p:spTree>
    <p:extLst>
      <p:ext uri="{BB962C8B-B14F-4D97-AF65-F5344CB8AC3E}">
        <p14:creationId xmlns:p14="http://schemas.microsoft.com/office/powerpoint/2010/main" val="15510149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Slide</a:t>
            </a:r>
          </a:p>
        </p:txBody>
      </p:sp>
      <p:sp>
        <p:nvSpPr>
          <p:cNvPr id="4" name="Slide Number Placeholder 3"/>
          <p:cNvSpPr>
            <a:spLocks noGrp="1"/>
          </p:cNvSpPr>
          <p:nvPr>
            <p:ph type="sldNum" sz="quarter" idx="5"/>
          </p:nvPr>
        </p:nvSpPr>
        <p:spPr/>
        <p:txBody>
          <a:bodyPr/>
          <a:lstStyle/>
          <a:p>
            <a:fld id="{41786C30-726E-4100-A6F6-D68C20CE765B}" type="slidenum">
              <a:rPr lang="en-US" smtClean="0"/>
              <a:t>17</a:t>
            </a:fld>
            <a:endParaRPr lang="en-US"/>
          </a:p>
        </p:txBody>
      </p:sp>
    </p:spTree>
    <p:extLst>
      <p:ext uri="{BB962C8B-B14F-4D97-AF65-F5344CB8AC3E}">
        <p14:creationId xmlns:p14="http://schemas.microsoft.com/office/powerpoint/2010/main" val="14245315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1786C30-726E-4100-A6F6-D68C20CE765B}" type="slidenum">
              <a:rPr lang="en-US" smtClean="0"/>
              <a:t>19</a:t>
            </a:fld>
            <a:endParaRPr lang="en-US"/>
          </a:p>
        </p:txBody>
      </p:sp>
    </p:spTree>
    <p:extLst>
      <p:ext uri="{BB962C8B-B14F-4D97-AF65-F5344CB8AC3E}">
        <p14:creationId xmlns:p14="http://schemas.microsoft.com/office/powerpoint/2010/main" val="39295391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1786C30-726E-4100-A6F6-D68C20CE765B}" type="slidenum">
              <a:rPr lang="en-US" smtClean="0"/>
              <a:t>20</a:t>
            </a:fld>
            <a:endParaRPr lang="en-US"/>
          </a:p>
        </p:txBody>
      </p:sp>
    </p:spTree>
    <p:extLst>
      <p:ext uri="{BB962C8B-B14F-4D97-AF65-F5344CB8AC3E}">
        <p14:creationId xmlns:p14="http://schemas.microsoft.com/office/powerpoint/2010/main" val="16206324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1786C30-726E-4100-A6F6-D68C20CE765B}" type="slidenum">
              <a:rPr lang="en-US" smtClean="0"/>
              <a:t>21</a:t>
            </a:fld>
            <a:endParaRPr lang="en-US"/>
          </a:p>
        </p:txBody>
      </p:sp>
    </p:spTree>
    <p:extLst>
      <p:ext uri="{BB962C8B-B14F-4D97-AF65-F5344CB8AC3E}">
        <p14:creationId xmlns:p14="http://schemas.microsoft.com/office/powerpoint/2010/main" val="27673387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Slide </a:t>
            </a:r>
          </a:p>
        </p:txBody>
      </p:sp>
      <p:sp>
        <p:nvSpPr>
          <p:cNvPr id="4" name="Slide Number Placeholder 3"/>
          <p:cNvSpPr>
            <a:spLocks noGrp="1"/>
          </p:cNvSpPr>
          <p:nvPr>
            <p:ph type="sldNum" sz="quarter" idx="5"/>
          </p:nvPr>
        </p:nvSpPr>
        <p:spPr/>
        <p:txBody>
          <a:bodyPr/>
          <a:lstStyle/>
          <a:p>
            <a:fld id="{41786C30-726E-4100-A6F6-D68C20CE765B}" type="slidenum">
              <a:rPr lang="en-US" smtClean="0"/>
              <a:t>22</a:t>
            </a:fld>
            <a:endParaRPr lang="en-US"/>
          </a:p>
        </p:txBody>
      </p:sp>
    </p:spTree>
    <p:extLst>
      <p:ext uri="{BB962C8B-B14F-4D97-AF65-F5344CB8AC3E}">
        <p14:creationId xmlns:p14="http://schemas.microsoft.com/office/powerpoint/2010/main" val="9553136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1786C30-726E-4100-A6F6-D68C20CE765B}" type="slidenum">
              <a:rPr lang="en-US" smtClean="0"/>
              <a:t>23</a:t>
            </a:fld>
            <a:endParaRPr lang="en-US"/>
          </a:p>
        </p:txBody>
      </p:sp>
    </p:spTree>
    <p:extLst>
      <p:ext uri="{BB962C8B-B14F-4D97-AF65-F5344CB8AC3E}">
        <p14:creationId xmlns:p14="http://schemas.microsoft.com/office/powerpoint/2010/main" val="4157948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41786C30-726E-4100-A6F6-D68C20CE765B}" type="slidenum">
              <a:rPr lang="en-US" smtClean="0"/>
              <a:t>24</a:t>
            </a:fld>
            <a:endParaRPr lang="en-US"/>
          </a:p>
        </p:txBody>
      </p:sp>
    </p:spTree>
    <p:extLst>
      <p:ext uri="{BB962C8B-B14F-4D97-AF65-F5344CB8AC3E}">
        <p14:creationId xmlns:p14="http://schemas.microsoft.com/office/powerpoint/2010/main" val="2333292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1786C30-726E-4100-A6F6-D68C20CE765B}" type="slidenum">
              <a:rPr lang="en-US" smtClean="0"/>
              <a:t>5</a:t>
            </a:fld>
            <a:endParaRPr lang="en-US"/>
          </a:p>
        </p:txBody>
      </p:sp>
    </p:spTree>
    <p:extLst>
      <p:ext uri="{BB962C8B-B14F-4D97-AF65-F5344CB8AC3E}">
        <p14:creationId xmlns:p14="http://schemas.microsoft.com/office/powerpoint/2010/main" val="23455485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1786C30-726E-4100-A6F6-D68C20CE765B}" type="slidenum">
              <a:rPr lang="en-US" smtClean="0"/>
              <a:t>25</a:t>
            </a:fld>
            <a:endParaRPr lang="en-US"/>
          </a:p>
        </p:txBody>
      </p:sp>
    </p:spTree>
    <p:extLst>
      <p:ext uri="{BB962C8B-B14F-4D97-AF65-F5344CB8AC3E}">
        <p14:creationId xmlns:p14="http://schemas.microsoft.com/office/powerpoint/2010/main" val="42777200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1786C30-726E-4100-A6F6-D68C20CE765B}" type="slidenum">
              <a:rPr lang="en-US" smtClean="0"/>
              <a:t>26</a:t>
            </a:fld>
            <a:endParaRPr lang="en-US"/>
          </a:p>
        </p:txBody>
      </p:sp>
    </p:spTree>
    <p:extLst>
      <p:ext uri="{BB962C8B-B14F-4D97-AF65-F5344CB8AC3E}">
        <p14:creationId xmlns:p14="http://schemas.microsoft.com/office/powerpoint/2010/main" val="2883984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28A2F92-7075-403A-BDDF-D39A9242A3DC}" type="slidenum">
              <a:rPr lang="en-US" smtClean="0"/>
              <a:t>27</a:t>
            </a:fld>
            <a:endParaRPr lang="en-US"/>
          </a:p>
        </p:txBody>
      </p:sp>
    </p:spTree>
    <p:extLst>
      <p:ext uri="{BB962C8B-B14F-4D97-AF65-F5344CB8AC3E}">
        <p14:creationId xmlns:p14="http://schemas.microsoft.com/office/powerpoint/2010/main" val="927838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Slide </a:t>
            </a:r>
          </a:p>
        </p:txBody>
      </p:sp>
      <p:sp>
        <p:nvSpPr>
          <p:cNvPr id="4" name="Slide Number Placeholder 3"/>
          <p:cNvSpPr>
            <a:spLocks noGrp="1"/>
          </p:cNvSpPr>
          <p:nvPr>
            <p:ph type="sldNum" sz="quarter" idx="5"/>
          </p:nvPr>
        </p:nvSpPr>
        <p:spPr/>
        <p:txBody>
          <a:bodyPr/>
          <a:lstStyle/>
          <a:p>
            <a:fld id="{41786C30-726E-4100-A6F6-D68C20CE765B}" type="slidenum">
              <a:rPr lang="en-US" smtClean="0"/>
              <a:t>28</a:t>
            </a:fld>
            <a:endParaRPr lang="en-US"/>
          </a:p>
        </p:txBody>
      </p:sp>
    </p:spTree>
    <p:extLst>
      <p:ext uri="{BB962C8B-B14F-4D97-AF65-F5344CB8AC3E}">
        <p14:creationId xmlns:p14="http://schemas.microsoft.com/office/powerpoint/2010/main" val="14595975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Source: https://nche.ed.gov/wp-content/uploads/2021/04/Federal-Data-Summary-SY-16.17-to-18.19-Final.pdf   </a:t>
            </a: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8A2F92-7075-403A-BDDF-D39A9242A3D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482091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1786C30-726E-4100-A6F6-D68C20CE765B}" type="slidenum">
              <a:rPr lang="en-US" smtClean="0"/>
              <a:t>7</a:t>
            </a:fld>
            <a:endParaRPr lang="en-US"/>
          </a:p>
        </p:txBody>
      </p:sp>
    </p:spTree>
    <p:extLst>
      <p:ext uri="{BB962C8B-B14F-4D97-AF65-F5344CB8AC3E}">
        <p14:creationId xmlns:p14="http://schemas.microsoft.com/office/powerpoint/2010/main" val="28569722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1786C30-726E-4100-A6F6-D68C20CE765B}" type="slidenum">
              <a:rPr lang="en-US" smtClean="0"/>
              <a:t>8</a:t>
            </a:fld>
            <a:endParaRPr lang="en-US"/>
          </a:p>
        </p:txBody>
      </p:sp>
    </p:spTree>
    <p:extLst>
      <p:ext uri="{BB962C8B-B14F-4D97-AF65-F5344CB8AC3E}">
        <p14:creationId xmlns:p14="http://schemas.microsoft.com/office/powerpoint/2010/main" val="29179764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1786C30-726E-4100-A6F6-D68C20CE765B}" type="slidenum">
              <a:rPr lang="en-US" smtClean="0"/>
              <a:t>9</a:t>
            </a:fld>
            <a:endParaRPr lang="en-US"/>
          </a:p>
        </p:txBody>
      </p:sp>
    </p:spTree>
    <p:extLst>
      <p:ext uri="{BB962C8B-B14F-4D97-AF65-F5344CB8AC3E}">
        <p14:creationId xmlns:p14="http://schemas.microsoft.com/office/powerpoint/2010/main" val="6070396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1786C30-726E-4100-A6F6-D68C20CE765B}" type="slidenum">
              <a:rPr lang="en-US" smtClean="0"/>
              <a:t>10</a:t>
            </a:fld>
            <a:endParaRPr lang="en-US"/>
          </a:p>
        </p:txBody>
      </p:sp>
    </p:spTree>
    <p:extLst>
      <p:ext uri="{BB962C8B-B14F-4D97-AF65-F5344CB8AC3E}">
        <p14:creationId xmlns:p14="http://schemas.microsoft.com/office/powerpoint/2010/main" val="7532157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1786C30-726E-4100-A6F6-D68C20CE765B}" type="slidenum">
              <a:rPr lang="en-US" smtClean="0"/>
              <a:t>12</a:t>
            </a:fld>
            <a:endParaRPr lang="en-US"/>
          </a:p>
        </p:txBody>
      </p:sp>
    </p:spTree>
    <p:extLst>
      <p:ext uri="{BB962C8B-B14F-4D97-AF65-F5344CB8AC3E}">
        <p14:creationId xmlns:p14="http://schemas.microsoft.com/office/powerpoint/2010/main" val="5836280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1786C30-726E-4100-A6F6-D68C20CE765B}" type="slidenum">
              <a:rPr lang="en-US" smtClean="0"/>
              <a:t>13</a:t>
            </a:fld>
            <a:endParaRPr lang="en-US"/>
          </a:p>
        </p:txBody>
      </p:sp>
    </p:spTree>
    <p:extLst>
      <p:ext uri="{BB962C8B-B14F-4D97-AF65-F5344CB8AC3E}">
        <p14:creationId xmlns:p14="http://schemas.microsoft.com/office/powerpoint/2010/main" val="155798949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 Icons and logo">
    <p:bg>
      <p:bgPr>
        <a:solidFill>
          <a:srgbClr val="404040"/>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8AF0CE45-6F20-4111-978A-E4B3BC86E16C}"/>
              </a:ext>
            </a:extLst>
          </p:cNvPr>
          <p:cNvSpPr/>
          <p:nvPr userDrawn="1"/>
        </p:nvSpPr>
        <p:spPr>
          <a:xfrm>
            <a:off x="2293559" y="1331793"/>
            <a:ext cx="1828800" cy="1645920"/>
          </a:xfrm>
          <a:prstGeom prst="rect">
            <a:avLst/>
          </a:prstGeom>
          <a:solidFill>
            <a:srgbClr val="2D69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1BAB86A-E3E8-48BB-9F5B-EEC76A73EF47}"/>
              </a:ext>
            </a:extLst>
          </p:cNvPr>
          <p:cNvSpPr>
            <a:spLocks noGrp="1"/>
          </p:cNvSpPr>
          <p:nvPr>
            <p:ph type="ctrTitle"/>
          </p:nvPr>
        </p:nvSpPr>
        <p:spPr>
          <a:xfrm>
            <a:off x="609600" y="3426748"/>
            <a:ext cx="10972800" cy="1828800"/>
          </a:xfrm>
        </p:spPr>
        <p:txBody>
          <a:bodyPr anchor="ctr" anchorCtr="0">
            <a:normAutofit/>
          </a:bodyPr>
          <a:lstStyle>
            <a:lvl1pPr algn="ctr">
              <a:defRPr sz="4800" b="1">
                <a:solidFill>
                  <a:schemeClr val="bg1"/>
                </a:solidFill>
                <a:latin typeface="Garamond" panose="02020404030301010803" pitchFamily="18" charset="0"/>
                <a:cs typeface="Helvetica" panose="020B0604020202020204" pitchFamily="34" charset="0"/>
              </a:defRPr>
            </a:lvl1pPr>
          </a:lstStyle>
          <a:p>
            <a:r>
              <a:rPr lang="en-US" dirty="0"/>
              <a:t>Click to edit Master title style</a:t>
            </a:r>
          </a:p>
        </p:txBody>
      </p:sp>
      <p:sp>
        <p:nvSpPr>
          <p:cNvPr id="3" name="Subtitle 2">
            <a:extLst>
              <a:ext uri="{FF2B5EF4-FFF2-40B4-BE49-F238E27FC236}">
                <a16:creationId xmlns:a16="http://schemas.microsoft.com/office/drawing/2014/main" id="{33EE93C3-FF8D-4A7C-90C7-D3A5B3155247}"/>
              </a:ext>
            </a:extLst>
          </p:cNvPr>
          <p:cNvSpPr>
            <a:spLocks noGrp="1"/>
          </p:cNvSpPr>
          <p:nvPr>
            <p:ph type="subTitle" idx="1"/>
          </p:nvPr>
        </p:nvSpPr>
        <p:spPr>
          <a:xfrm>
            <a:off x="609600" y="5245037"/>
            <a:ext cx="10972800" cy="914400"/>
          </a:xfrm>
        </p:spPr>
        <p:txBody>
          <a:bodyPr anchor="ctr" anchorCtr="0">
            <a:normAutofit/>
          </a:bodyPr>
          <a:lstStyle>
            <a:lvl1pPr marL="0" indent="0" algn="ctr">
              <a:buNone/>
              <a:defRPr sz="2800">
                <a:solidFill>
                  <a:schemeClr val="bg1"/>
                </a:solidFill>
                <a:latin typeface="+mj-lt"/>
                <a:cs typeface="Helvetica"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8" name="Rectangle 7">
            <a:extLst>
              <a:ext uri="{FF2B5EF4-FFF2-40B4-BE49-F238E27FC236}">
                <a16:creationId xmlns:a16="http://schemas.microsoft.com/office/drawing/2014/main" id="{A328A671-2651-4460-AC2F-B35357F1D208}"/>
              </a:ext>
            </a:extLst>
          </p:cNvPr>
          <p:cNvSpPr/>
          <p:nvPr userDrawn="1"/>
        </p:nvSpPr>
        <p:spPr>
          <a:xfrm>
            <a:off x="3730329" y="477358"/>
            <a:ext cx="1828800" cy="1645920"/>
          </a:xfrm>
          <a:prstGeom prst="rect">
            <a:avLst/>
          </a:prstGeom>
          <a:solidFill>
            <a:srgbClr val="EB6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D1B1D907-0900-4631-A3DF-80E92B73D94C}"/>
              </a:ext>
            </a:extLst>
          </p:cNvPr>
          <p:cNvSpPr/>
          <p:nvPr userDrawn="1"/>
        </p:nvSpPr>
        <p:spPr>
          <a:xfrm>
            <a:off x="8056603" y="1323628"/>
            <a:ext cx="1828800" cy="1645920"/>
          </a:xfrm>
          <a:prstGeom prst="rect">
            <a:avLst/>
          </a:prstGeom>
          <a:solidFill>
            <a:srgbClr val="2D69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8B9709C-4FF7-4312-82E8-E7B8FFBF0B30}"/>
              </a:ext>
            </a:extLst>
          </p:cNvPr>
          <p:cNvSpPr/>
          <p:nvPr userDrawn="1"/>
        </p:nvSpPr>
        <p:spPr>
          <a:xfrm>
            <a:off x="6619833" y="477358"/>
            <a:ext cx="1828800" cy="1645920"/>
          </a:xfrm>
          <a:prstGeom prst="rect">
            <a:avLst/>
          </a:prstGeom>
          <a:solidFill>
            <a:srgbClr val="FFB7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3396E1F8-223E-4E64-AC39-89327FE32884}"/>
              </a:ext>
            </a:extLst>
          </p:cNvPr>
          <p:cNvSpPr/>
          <p:nvPr userDrawn="1"/>
        </p:nvSpPr>
        <p:spPr>
          <a:xfrm>
            <a:off x="5175081" y="1323628"/>
            <a:ext cx="1828800" cy="1645920"/>
          </a:xfrm>
          <a:prstGeom prst="rect">
            <a:avLst/>
          </a:prstGeom>
          <a:solidFill>
            <a:srgbClr val="91A5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descr="A picture containing drawing, room&#10;&#10;Description automatically generated">
            <a:extLst>
              <a:ext uri="{FF2B5EF4-FFF2-40B4-BE49-F238E27FC236}">
                <a16:creationId xmlns:a16="http://schemas.microsoft.com/office/drawing/2014/main" id="{063EA1D2-2618-4445-ABB3-B51EAA1FB0B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40784" y="5664496"/>
            <a:ext cx="1040080" cy="914400"/>
          </a:xfrm>
          <a:prstGeom prst="rect">
            <a:avLst/>
          </a:prstGeom>
        </p:spPr>
      </p:pic>
    </p:spTree>
    <p:extLst>
      <p:ext uri="{BB962C8B-B14F-4D97-AF65-F5344CB8AC3E}">
        <p14:creationId xmlns:p14="http://schemas.microsoft.com/office/powerpoint/2010/main" val="34143952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hoto along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B1ABE-3C74-44E2-A9D6-6668F3E82B2E}"/>
              </a:ext>
            </a:extLst>
          </p:cNvPr>
          <p:cNvSpPr>
            <a:spLocks noGrp="1"/>
          </p:cNvSpPr>
          <p:nvPr>
            <p:ph type="title"/>
          </p:nvPr>
        </p:nvSpPr>
        <p:spPr>
          <a:xfrm>
            <a:off x="386253" y="365125"/>
            <a:ext cx="11430000" cy="1325563"/>
          </a:xfrm>
        </p:spPr>
        <p:txBody>
          <a:bodyPr>
            <a:normAutofit/>
          </a:bodyPr>
          <a:lstStyle>
            <a:lvl1pPr>
              <a:defRPr sz="4000" b="1">
                <a:solidFill>
                  <a:srgbClr val="2D696E"/>
                </a:solidFill>
                <a:latin typeface="Garamond" panose="02020404030301010803" pitchFamily="18" charset="0"/>
              </a:defRPr>
            </a:lvl1pPr>
          </a:lstStyle>
          <a:p>
            <a:r>
              <a:rPr lang="en-US" dirty="0"/>
              <a:t>Click to edit Master title style</a:t>
            </a:r>
          </a:p>
        </p:txBody>
      </p:sp>
      <p:sp>
        <p:nvSpPr>
          <p:cNvPr id="6" name="Rectangle 5">
            <a:extLst>
              <a:ext uri="{FF2B5EF4-FFF2-40B4-BE49-F238E27FC236}">
                <a16:creationId xmlns:a16="http://schemas.microsoft.com/office/drawing/2014/main" id="{66F99FD6-15BA-48A5-81A9-9F032E0B40BE}"/>
              </a:ext>
            </a:extLst>
          </p:cNvPr>
          <p:cNvSpPr/>
          <p:nvPr userDrawn="1"/>
        </p:nvSpPr>
        <p:spPr>
          <a:xfrm>
            <a:off x="-1" y="1663933"/>
            <a:ext cx="12192001" cy="45719"/>
          </a:xfrm>
          <a:prstGeom prst="rect">
            <a:avLst/>
          </a:prstGeom>
          <a:solidFill>
            <a:srgbClr val="91A5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A52C97BA-59A9-4766-BFA4-F1224C03147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1342761" y="6085876"/>
            <a:ext cx="731520" cy="643124"/>
          </a:xfrm>
          <a:prstGeom prst="rect">
            <a:avLst/>
          </a:prstGeom>
        </p:spPr>
      </p:pic>
      <p:sp>
        <p:nvSpPr>
          <p:cNvPr id="7" name="Content Placeholder 2">
            <a:extLst>
              <a:ext uri="{FF2B5EF4-FFF2-40B4-BE49-F238E27FC236}">
                <a16:creationId xmlns:a16="http://schemas.microsoft.com/office/drawing/2014/main" id="{0C013B4B-63F4-4E9A-8595-1BDA91D82799}"/>
              </a:ext>
            </a:extLst>
          </p:cNvPr>
          <p:cNvSpPr>
            <a:spLocks noGrp="1"/>
          </p:cNvSpPr>
          <p:nvPr>
            <p:ph idx="1"/>
          </p:nvPr>
        </p:nvSpPr>
        <p:spPr>
          <a:xfrm>
            <a:off x="838195" y="1847850"/>
            <a:ext cx="8503920" cy="4663440"/>
          </a:xfrm>
        </p:spPr>
        <p:txBody>
          <a:bodyPr/>
          <a:lstStyle>
            <a:lvl1pPr>
              <a:lnSpc>
                <a:spcPct val="100000"/>
              </a:lnSpc>
              <a:defRPr>
                <a:solidFill>
                  <a:schemeClr val="tx1"/>
                </a:solidFill>
                <a:latin typeface="+mj-lt"/>
              </a:defRPr>
            </a:lvl1pPr>
            <a:lvl2pPr marL="461963" indent="-228600">
              <a:lnSpc>
                <a:spcPct val="100000"/>
              </a:lnSpc>
              <a:defRPr>
                <a:solidFill>
                  <a:schemeClr val="tx1"/>
                </a:solidFill>
                <a:latin typeface="+mj-lt"/>
              </a:defRPr>
            </a:lvl2pPr>
            <a:lvl3pPr marL="682625" indent="-228600">
              <a:lnSpc>
                <a:spcPct val="100000"/>
              </a:lnSpc>
              <a:defRPr>
                <a:solidFill>
                  <a:schemeClr val="tx1"/>
                </a:solidFill>
                <a:latin typeface="+mj-lt"/>
              </a:defRPr>
            </a:lvl3pPr>
            <a:lvl4pPr marL="914400" indent="-228600">
              <a:lnSpc>
                <a:spcPct val="100000"/>
              </a:lnSpc>
              <a:defRPr>
                <a:solidFill>
                  <a:schemeClr val="tx1"/>
                </a:solidFill>
                <a:latin typeface="+mj-lt"/>
              </a:defRPr>
            </a:lvl4pPr>
            <a:lvl5pPr marL="1146175" indent="-228600">
              <a:lnSpc>
                <a:spcPct val="100000"/>
              </a:lnSpc>
              <a:defRPr>
                <a:solidFill>
                  <a:schemeClr val="tx1"/>
                </a:solidFill>
                <a:latin typeface="+mj-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Picture Placeholder 6">
            <a:extLst>
              <a:ext uri="{FF2B5EF4-FFF2-40B4-BE49-F238E27FC236}">
                <a16:creationId xmlns:a16="http://schemas.microsoft.com/office/drawing/2014/main" id="{0B94E733-01BF-40F8-BB3C-C55E0B5466C6}"/>
              </a:ext>
            </a:extLst>
          </p:cNvPr>
          <p:cNvSpPr>
            <a:spLocks noGrp="1"/>
          </p:cNvSpPr>
          <p:nvPr>
            <p:ph type="pic" sz="quarter" idx="10"/>
          </p:nvPr>
        </p:nvSpPr>
        <p:spPr>
          <a:xfrm>
            <a:off x="9760226" y="2623930"/>
            <a:ext cx="2056027" cy="2743200"/>
          </a:xfrm>
          <a:ln>
            <a:noFill/>
          </a:ln>
        </p:spPr>
        <p:txBody>
          <a:bodyPr/>
          <a:lstStyle/>
          <a:p>
            <a:endParaRPr lang="en-US"/>
          </a:p>
        </p:txBody>
      </p:sp>
    </p:spTree>
    <p:extLst>
      <p:ext uri="{BB962C8B-B14F-4D97-AF65-F5344CB8AC3E}">
        <p14:creationId xmlns:p14="http://schemas.microsoft.com/office/powerpoint/2010/main" val="35177693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hoto along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B1ABE-3C74-44E2-A9D6-6668F3E82B2E}"/>
              </a:ext>
            </a:extLst>
          </p:cNvPr>
          <p:cNvSpPr>
            <a:spLocks noGrp="1"/>
          </p:cNvSpPr>
          <p:nvPr>
            <p:ph type="title"/>
          </p:nvPr>
        </p:nvSpPr>
        <p:spPr>
          <a:xfrm>
            <a:off x="386253" y="365125"/>
            <a:ext cx="11430000" cy="1325563"/>
          </a:xfrm>
        </p:spPr>
        <p:txBody>
          <a:bodyPr>
            <a:normAutofit/>
          </a:bodyPr>
          <a:lstStyle>
            <a:lvl1pPr>
              <a:defRPr sz="4000" b="1">
                <a:solidFill>
                  <a:srgbClr val="2D696E"/>
                </a:solidFill>
                <a:latin typeface="Garamond" panose="02020404030301010803" pitchFamily="18" charset="0"/>
              </a:defRPr>
            </a:lvl1pPr>
          </a:lstStyle>
          <a:p>
            <a:r>
              <a:rPr lang="en-US" dirty="0"/>
              <a:t>Click to edit Master title style</a:t>
            </a:r>
          </a:p>
        </p:txBody>
      </p:sp>
      <p:sp>
        <p:nvSpPr>
          <p:cNvPr id="6" name="Rectangle 5">
            <a:extLst>
              <a:ext uri="{FF2B5EF4-FFF2-40B4-BE49-F238E27FC236}">
                <a16:creationId xmlns:a16="http://schemas.microsoft.com/office/drawing/2014/main" id="{BF5E0DD4-9B06-4887-BCFA-C764E5A27EC5}"/>
              </a:ext>
            </a:extLst>
          </p:cNvPr>
          <p:cNvSpPr/>
          <p:nvPr userDrawn="1"/>
        </p:nvSpPr>
        <p:spPr>
          <a:xfrm>
            <a:off x="-1" y="1663933"/>
            <a:ext cx="12192001" cy="45719"/>
          </a:xfrm>
          <a:prstGeom prst="rect">
            <a:avLst/>
          </a:prstGeom>
          <a:solidFill>
            <a:srgbClr val="91A5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94B87F92-B71D-47ED-B6E0-B62B6B7DCA2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1342761" y="6085876"/>
            <a:ext cx="731520" cy="643124"/>
          </a:xfrm>
          <a:prstGeom prst="rect">
            <a:avLst/>
          </a:prstGeom>
        </p:spPr>
      </p:pic>
      <p:sp>
        <p:nvSpPr>
          <p:cNvPr id="7" name="Content Placeholder 2">
            <a:extLst>
              <a:ext uri="{FF2B5EF4-FFF2-40B4-BE49-F238E27FC236}">
                <a16:creationId xmlns:a16="http://schemas.microsoft.com/office/drawing/2014/main" id="{081FFE60-EF6E-47AB-B1C0-8AFF01E5E5F2}"/>
              </a:ext>
            </a:extLst>
          </p:cNvPr>
          <p:cNvSpPr>
            <a:spLocks noGrp="1"/>
          </p:cNvSpPr>
          <p:nvPr>
            <p:ph idx="1"/>
          </p:nvPr>
        </p:nvSpPr>
        <p:spPr>
          <a:xfrm>
            <a:off x="2852530" y="1847850"/>
            <a:ext cx="8503920" cy="4663440"/>
          </a:xfrm>
        </p:spPr>
        <p:txBody>
          <a:bodyPr/>
          <a:lstStyle>
            <a:lvl1pPr>
              <a:lnSpc>
                <a:spcPct val="100000"/>
              </a:lnSpc>
              <a:defRPr>
                <a:solidFill>
                  <a:schemeClr val="tx1"/>
                </a:solidFill>
                <a:latin typeface="+mj-lt"/>
              </a:defRPr>
            </a:lvl1pPr>
            <a:lvl2pPr marL="461963" indent="-228600">
              <a:lnSpc>
                <a:spcPct val="100000"/>
              </a:lnSpc>
              <a:defRPr>
                <a:solidFill>
                  <a:schemeClr val="tx1"/>
                </a:solidFill>
                <a:latin typeface="+mj-lt"/>
              </a:defRPr>
            </a:lvl2pPr>
            <a:lvl3pPr marL="682625" indent="-228600">
              <a:lnSpc>
                <a:spcPct val="100000"/>
              </a:lnSpc>
              <a:defRPr>
                <a:solidFill>
                  <a:schemeClr val="tx1"/>
                </a:solidFill>
                <a:latin typeface="+mj-lt"/>
              </a:defRPr>
            </a:lvl3pPr>
            <a:lvl4pPr marL="914400" indent="-228600">
              <a:lnSpc>
                <a:spcPct val="100000"/>
              </a:lnSpc>
              <a:defRPr>
                <a:solidFill>
                  <a:schemeClr val="tx1"/>
                </a:solidFill>
                <a:latin typeface="+mj-lt"/>
              </a:defRPr>
            </a:lvl4pPr>
            <a:lvl5pPr marL="1146175" indent="-228600">
              <a:lnSpc>
                <a:spcPct val="100000"/>
              </a:lnSpc>
              <a:defRPr>
                <a:solidFill>
                  <a:schemeClr val="tx1"/>
                </a:solidFill>
                <a:latin typeface="+mj-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Picture Placeholder 6">
            <a:extLst>
              <a:ext uri="{FF2B5EF4-FFF2-40B4-BE49-F238E27FC236}">
                <a16:creationId xmlns:a16="http://schemas.microsoft.com/office/drawing/2014/main" id="{0269866A-77F4-486D-B9D7-951275D279BD}"/>
              </a:ext>
            </a:extLst>
          </p:cNvPr>
          <p:cNvSpPr>
            <a:spLocks noGrp="1"/>
          </p:cNvSpPr>
          <p:nvPr>
            <p:ph type="pic" sz="quarter" idx="10"/>
          </p:nvPr>
        </p:nvSpPr>
        <p:spPr>
          <a:xfrm>
            <a:off x="386253" y="2623930"/>
            <a:ext cx="2056027" cy="2743200"/>
          </a:xfrm>
          <a:ln>
            <a:noFill/>
          </a:ln>
        </p:spPr>
        <p:txBody>
          <a:bodyPr/>
          <a:lstStyle/>
          <a:p>
            <a:endParaRPr lang="en-US"/>
          </a:p>
        </p:txBody>
      </p:sp>
    </p:spTree>
    <p:extLst>
      <p:ext uri="{BB962C8B-B14F-4D97-AF65-F5344CB8AC3E}">
        <p14:creationId xmlns:p14="http://schemas.microsoft.com/office/powerpoint/2010/main" val="20955321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37FEB8-08D4-464A-8635-7478762F5FD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E0CC0BF-F00C-49E8-9829-0406304DFBE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0EAA078-055A-471A-93BA-F87D18C154E8}"/>
              </a:ext>
            </a:extLst>
          </p:cNvPr>
          <p:cNvSpPr>
            <a:spLocks noGrp="1"/>
          </p:cNvSpPr>
          <p:nvPr>
            <p:ph type="dt" sz="half" idx="10"/>
          </p:nvPr>
        </p:nvSpPr>
        <p:spPr/>
        <p:txBody>
          <a:bodyPr/>
          <a:lstStyle/>
          <a:p>
            <a:fld id="{3B5F5386-3082-4EFD-8564-2F7D34647617}" type="datetimeFigureOut">
              <a:rPr lang="en-US" smtClean="0"/>
              <a:t>5/13/2021</a:t>
            </a:fld>
            <a:endParaRPr lang="en-US"/>
          </a:p>
        </p:txBody>
      </p:sp>
      <p:sp>
        <p:nvSpPr>
          <p:cNvPr id="5" name="Footer Placeholder 4">
            <a:extLst>
              <a:ext uri="{FF2B5EF4-FFF2-40B4-BE49-F238E27FC236}">
                <a16:creationId xmlns:a16="http://schemas.microsoft.com/office/drawing/2014/main" id="{3029B446-1BF7-4AC7-B98B-56D2E9ABFDD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1B3158C-D92C-4948-A11C-25F9B836E80A}"/>
              </a:ext>
            </a:extLst>
          </p:cNvPr>
          <p:cNvSpPr>
            <a:spLocks noGrp="1"/>
          </p:cNvSpPr>
          <p:nvPr>
            <p:ph type="sldNum" sz="quarter" idx="12"/>
          </p:nvPr>
        </p:nvSpPr>
        <p:spPr/>
        <p:txBody>
          <a:bodyPr/>
          <a:lstStyle/>
          <a:p>
            <a:fld id="{FB869D8D-3314-4333-A44A-0BA80A8A78C7}" type="slidenum">
              <a:rPr lang="en-US" smtClean="0"/>
              <a:t>‹#›</a:t>
            </a:fld>
            <a:endParaRPr lang="en-US"/>
          </a:p>
        </p:txBody>
      </p:sp>
    </p:spTree>
    <p:extLst>
      <p:ext uri="{BB962C8B-B14F-4D97-AF65-F5344CB8AC3E}">
        <p14:creationId xmlns:p14="http://schemas.microsoft.com/office/powerpoint/2010/main" val="18313928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756D6-ABCE-4AC3-8488-C7A93DABE03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43BF5C8-4A16-4596-A4AB-AB35B82846D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69C1F66-C618-48A1-827D-9CC8DD6DF77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C6B6144-0DED-4E45-9D59-75BDCA9FF25C}"/>
              </a:ext>
            </a:extLst>
          </p:cNvPr>
          <p:cNvSpPr>
            <a:spLocks noGrp="1"/>
          </p:cNvSpPr>
          <p:nvPr>
            <p:ph type="dt" sz="half" idx="10"/>
          </p:nvPr>
        </p:nvSpPr>
        <p:spPr/>
        <p:txBody>
          <a:bodyPr/>
          <a:lstStyle/>
          <a:p>
            <a:fld id="{3B5F5386-3082-4EFD-8564-2F7D34647617}" type="datetimeFigureOut">
              <a:rPr lang="en-US" smtClean="0"/>
              <a:t>5/13/2021</a:t>
            </a:fld>
            <a:endParaRPr lang="en-US"/>
          </a:p>
        </p:txBody>
      </p:sp>
      <p:sp>
        <p:nvSpPr>
          <p:cNvPr id="6" name="Footer Placeholder 5">
            <a:extLst>
              <a:ext uri="{FF2B5EF4-FFF2-40B4-BE49-F238E27FC236}">
                <a16:creationId xmlns:a16="http://schemas.microsoft.com/office/drawing/2014/main" id="{2381D69C-9555-42A3-8A15-1DDA840B486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AF75FEB-422C-48F3-8072-8F1CBC8CD7A9}"/>
              </a:ext>
            </a:extLst>
          </p:cNvPr>
          <p:cNvSpPr>
            <a:spLocks noGrp="1"/>
          </p:cNvSpPr>
          <p:nvPr>
            <p:ph type="sldNum" sz="quarter" idx="12"/>
          </p:nvPr>
        </p:nvSpPr>
        <p:spPr/>
        <p:txBody>
          <a:bodyPr/>
          <a:lstStyle/>
          <a:p>
            <a:fld id="{FB869D8D-3314-4333-A44A-0BA80A8A78C7}" type="slidenum">
              <a:rPr lang="en-US" smtClean="0"/>
              <a:t>‹#›</a:t>
            </a:fld>
            <a:endParaRPr lang="en-US"/>
          </a:p>
        </p:txBody>
      </p:sp>
    </p:spTree>
    <p:extLst>
      <p:ext uri="{BB962C8B-B14F-4D97-AF65-F5344CB8AC3E}">
        <p14:creationId xmlns:p14="http://schemas.microsoft.com/office/powerpoint/2010/main" val="38946757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B0FE7D-B9CE-4ECD-921D-1DDEC7D5EF6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8F21CB4-54C6-42A9-B13F-45E63D76A8E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1250367-3E49-4006-861E-8B843C6A2D0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F9A4681-93FD-4799-9C9F-9A348B0CC59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62F4D6D-D23E-453D-9F5B-161592545C7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C648D13-2ED6-463E-8AA7-063C060F408E}"/>
              </a:ext>
            </a:extLst>
          </p:cNvPr>
          <p:cNvSpPr>
            <a:spLocks noGrp="1"/>
          </p:cNvSpPr>
          <p:nvPr>
            <p:ph type="dt" sz="half" idx="10"/>
          </p:nvPr>
        </p:nvSpPr>
        <p:spPr/>
        <p:txBody>
          <a:bodyPr/>
          <a:lstStyle/>
          <a:p>
            <a:fld id="{3B5F5386-3082-4EFD-8564-2F7D34647617}" type="datetimeFigureOut">
              <a:rPr lang="en-US" smtClean="0"/>
              <a:t>5/13/2021</a:t>
            </a:fld>
            <a:endParaRPr lang="en-US"/>
          </a:p>
        </p:txBody>
      </p:sp>
      <p:sp>
        <p:nvSpPr>
          <p:cNvPr id="8" name="Footer Placeholder 7">
            <a:extLst>
              <a:ext uri="{FF2B5EF4-FFF2-40B4-BE49-F238E27FC236}">
                <a16:creationId xmlns:a16="http://schemas.microsoft.com/office/drawing/2014/main" id="{94C83E2D-8C8E-451E-AD34-9365A6F7AE2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C0CFEE1-FCB8-4D18-9657-41AADD0D1CBA}"/>
              </a:ext>
            </a:extLst>
          </p:cNvPr>
          <p:cNvSpPr>
            <a:spLocks noGrp="1"/>
          </p:cNvSpPr>
          <p:nvPr>
            <p:ph type="sldNum" sz="quarter" idx="12"/>
          </p:nvPr>
        </p:nvSpPr>
        <p:spPr/>
        <p:txBody>
          <a:bodyPr/>
          <a:lstStyle/>
          <a:p>
            <a:fld id="{FB869D8D-3314-4333-A44A-0BA80A8A78C7}" type="slidenum">
              <a:rPr lang="en-US" smtClean="0"/>
              <a:t>‹#›</a:t>
            </a:fld>
            <a:endParaRPr lang="en-US"/>
          </a:p>
        </p:txBody>
      </p:sp>
    </p:spTree>
    <p:extLst>
      <p:ext uri="{BB962C8B-B14F-4D97-AF65-F5344CB8AC3E}">
        <p14:creationId xmlns:p14="http://schemas.microsoft.com/office/powerpoint/2010/main" val="30482637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59FB9F-9D87-403C-BE7D-4E792125A30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1CBDA3F-05CF-44D8-B1F8-CC8CF7D306C2}"/>
              </a:ext>
            </a:extLst>
          </p:cNvPr>
          <p:cNvSpPr>
            <a:spLocks noGrp="1"/>
          </p:cNvSpPr>
          <p:nvPr>
            <p:ph type="dt" sz="half" idx="10"/>
          </p:nvPr>
        </p:nvSpPr>
        <p:spPr/>
        <p:txBody>
          <a:bodyPr/>
          <a:lstStyle/>
          <a:p>
            <a:fld id="{3B5F5386-3082-4EFD-8564-2F7D34647617}" type="datetimeFigureOut">
              <a:rPr lang="en-US" smtClean="0"/>
              <a:t>5/13/2021</a:t>
            </a:fld>
            <a:endParaRPr lang="en-US"/>
          </a:p>
        </p:txBody>
      </p:sp>
      <p:sp>
        <p:nvSpPr>
          <p:cNvPr id="4" name="Footer Placeholder 3">
            <a:extLst>
              <a:ext uri="{FF2B5EF4-FFF2-40B4-BE49-F238E27FC236}">
                <a16:creationId xmlns:a16="http://schemas.microsoft.com/office/drawing/2014/main" id="{6546129C-B036-41FF-B470-041FAC63666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8C3A497-E6BA-4F47-87C0-D8F150ACCEC3}"/>
              </a:ext>
            </a:extLst>
          </p:cNvPr>
          <p:cNvSpPr>
            <a:spLocks noGrp="1"/>
          </p:cNvSpPr>
          <p:nvPr>
            <p:ph type="sldNum" sz="quarter" idx="12"/>
          </p:nvPr>
        </p:nvSpPr>
        <p:spPr/>
        <p:txBody>
          <a:bodyPr/>
          <a:lstStyle/>
          <a:p>
            <a:fld id="{FB869D8D-3314-4333-A44A-0BA80A8A78C7}" type="slidenum">
              <a:rPr lang="en-US" smtClean="0"/>
              <a:t>‹#›</a:t>
            </a:fld>
            <a:endParaRPr lang="en-US"/>
          </a:p>
        </p:txBody>
      </p:sp>
    </p:spTree>
    <p:extLst>
      <p:ext uri="{BB962C8B-B14F-4D97-AF65-F5344CB8AC3E}">
        <p14:creationId xmlns:p14="http://schemas.microsoft.com/office/powerpoint/2010/main" val="5517305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B9D0307-013C-4083-8789-71044AB284E9}"/>
              </a:ext>
            </a:extLst>
          </p:cNvPr>
          <p:cNvSpPr>
            <a:spLocks noGrp="1"/>
          </p:cNvSpPr>
          <p:nvPr>
            <p:ph type="dt" sz="half" idx="10"/>
          </p:nvPr>
        </p:nvSpPr>
        <p:spPr/>
        <p:txBody>
          <a:bodyPr/>
          <a:lstStyle/>
          <a:p>
            <a:fld id="{3B5F5386-3082-4EFD-8564-2F7D34647617}" type="datetimeFigureOut">
              <a:rPr lang="en-US" smtClean="0"/>
              <a:t>5/13/2021</a:t>
            </a:fld>
            <a:endParaRPr lang="en-US"/>
          </a:p>
        </p:txBody>
      </p:sp>
      <p:sp>
        <p:nvSpPr>
          <p:cNvPr id="3" name="Footer Placeholder 2">
            <a:extLst>
              <a:ext uri="{FF2B5EF4-FFF2-40B4-BE49-F238E27FC236}">
                <a16:creationId xmlns:a16="http://schemas.microsoft.com/office/drawing/2014/main" id="{F577A194-7492-46DE-9679-27839758416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8E0CFF7-91D7-4FEA-ADF6-0B32CCEC1520}"/>
              </a:ext>
            </a:extLst>
          </p:cNvPr>
          <p:cNvSpPr>
            <a:spLocks noGrp="1"/>
          </p:cNvSpPr>
          <p:nvPr>
            <p:ph type="sldNum" sz="quarter" idx="12"/>
          </p:nvPr>
        </p:nvSpPr>
        <p:spPr/>
        <p:txBody>
          <a:bodyPr/>
          <a:lstStyle/>
          <a:p>
            <a:fld id="{FB869D8D-3314-4333-A44A-0BA80A8A78C7}" type="slidenum">
              <a:rPr lang="en-US" smtClean="0"/>
              <a:t>‹#›</a:t>
            </a:fld>
            <a:endParaRPr lang="en-US"/>
          </a:p>
        </p:txBody>
      </p:sp>
    </p:spTree>
    <p:extLst>
      <p:ext uri="{BB962C8B-B14F-4D97-AF65-F5344CB8AC3E}">
        <p14:creationId xmlns:p14="http://schemas.microsoft.com/office/powerpoint/2010/main" val="18239750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D45315-8E66-4906-992C-74AB7FD2D1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7D6F318-29CB-4DB9-B2C8-431819FFED7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31E2FA3-5D23-4549-A312-4F98D44F371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786F548-3E65-481C-8F7C-0AA1154BEC2E}"/>
              </a:ext>
            </a:extLst>
          </p:cNvPr>
          <p:cNvSpPr>
            <a:spLocks noGrp="1"/>
          </p:cNvSpPr>
          <p:nvPr>
            <p:ph type="dt" sz="half" idx="10"/>
          </p:nvPr>
        </p:nvSpPr>
        <p:spPr/>
        <p:txBody>
          <a:bodyPr/>
          <a:lstStyle/>
          <a:p>
            <a:fld id="{3B5F5386-3082-4EFD-8564-2F7D34647617}" type="datetimeFigureOut">
              <a:rPr lang="en-US" smtClean="0"/>
              <a:t>5/13/2021</a:t>
            </a:fld>
            <a:endParaRPr lang="en-US"/>
          </a:p>
        </p:txBody>
      </p:sp>
      <p:sp>
        <p:nvSpPr>
          <p:cNvPr id="6" name="Footer Placeholder 5">
            <a:extLst>
              <a:ext uri="{FF2B5EF4-FFF2-40B4-BE49-F238E27FC236}">
                <a16:creationId xmlns:a16="http://schemas.microsoft.com/office/drawing/2014/main" id="{951A455F-0AD9-4129-A036-0AC4D44A24F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FACB44B-F0CC-4171-ADA2-E930F6BB1A7D}"/>
              </a:ext>
            </a:extLst>
          </p:cNvPr>
          <p:cNvSpPr>
            <a:spLocks noGrp="1"/>
          </p:cNvSpPr>
          <p:nvPr>
            <p:ph type="sldNum" sz="quarter" idx="12"/>
          </p:nvPr>
        </p:nvSpPr>
        <p:spPr/>
        <p:txBody>
          <a:bodyPr/>
          <a:lstStyle/>
          <a:p>
            <a:fld id="{FB869D8D-3314-4333-A44A-0BA80A8A78C7}" type="slidenum">
              <a:rPr lang="en-US" smtClean="0"/>
              <a:t>‹#›</a:t>
            </a:fld>
            <a:endParaRPr lang="en-US"/>
          </a:p>
        </p:txBody>
      </p:sp>
    </p:spTree>
    <p:extLst>
      <p:ext uri="{BB962C8B-B14F-4D97-AF65-F5344CB8AC3E}">
        <p14:creationId xmlns:p14="http://schemas.microsoft.com/office/powerpoint/2010/main" val="6351595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0310EB-F3A7-4F5D-ABD1-71D733BB6F0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DB8FEF9-7CB2-4C22-AFAA-626E430490C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9F457EB-3104-4528-AA0A-C964C8E9EA3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293B705-6436-4E90-882B-919052588A26}"/>
              </a:ext>
            </a:extLst>
          </p:cNvPr>
          <p:cNvSpPr>
            <a:spLocks noGrp="1"/>
          </p:cNvSpPr>
          <p:nvPr>
            <p:ph type="dt" sz="half" idx="10"/>
          </p:nvPr>
        </p:nvSpPr>
        <p:spPr/>
        <p:txBody>
          <a:bodyPr/>
          <a:lstStyle/>
          <a:p>
            <a:fld id="{3B5F5386-3082-4EFD-8564-2F7D34647617}" type="datetimeFigureOut">
              <a:rPr lang="en-US" smtClean="0"/>
              <a:t>5/13/2021</a:t>
            </a:fld>
            <a:endParaRPr lang="en-US"/>
          </a:p>
        </p:txBody>
      </p:sp>
      <p:sp>
        <p:nvSpPr>
          <p:cNvPr id="6" name="Footer Placeholder 5">
            <a:extLst>
              <a:ext uri="{FF2B5EF4-FFF2-40B4-BE49-F238E27FC236}">
                <a16:creationId xmlns:a16="http://schemas.microsoft.com/office/drawing/2014/main" id="{A75B178A-85AF-4136-A29B-F9FF3DDFDC8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F9C9815-44B0-46F5-90B1-B45805BFFA2E}"/>
              </a:ext>
            </a:extLst>
          </p:cNvPr>
          <p:cNvSpPr>
            <a:spLocks noGrp="1"/>
          </p:cNvSpPr>
          <p:nvPr>
            <p:ph type="sldNum" sz="quarter" idx="12"/>
          </p:nvPr>
        </p:nvSpPr>
        <p:spPr/>
        <p:txBody>
          <a:bodyPr/>
          <a:lstStyle/>
          <a:p>
            <a:fld id="{FB869D8D-3314-4333-A44A-0BA80A8A78C7}" type="slidenum">
              <a:rPr lang="en-US" smtClean="0"/>
              <a:t>‹#›</a:t>
            </a:fld>
            <a:endParaRPr lang="en-US"/>
          </a:p>
        </p:txBody>
      </p:sp>
    </p:spTree>
    <p:extLst>
      <p:ext uri="{BB962C8B-B14F-4D97-AF65-F5344CB8AC3E}">
        <p14:creationId xmlns:p14="http://schemas.microsoft.com/office/powerpoint/2010/main" val="21455920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0D29DF-1562-4705-AA3A-9AFCFF7CB5F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EEA2A04-C2F5-4A97-ABDF-3773CD7424C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C1290E-998C-4486-ACB3-018146C51611}"/>
              </a:ext>
            </a:extLst>
          </p:cNvPr>
          <p:cNvSpPr>
            <a:spLocks noGrp="1"/>
          </p:cNvSpPr>
          <p:nvPr>
            <p:ph type="dt" sz="half" idx="10"/>
          </p:nvPr>
        </p:nvSpPr>
        <p:spPr/>
        <p:txBody>
          <a:bodyPr/>
          <a:lstStyle/>
          <a:p>
            <a:fld id="{3B5F5386-3082-4EFD-8564-2F7D34647617}" type="datetimeFigureOut">
              <a:rPr lang="en-US" smtClean="0"/>
              <a:t>5/13/2021</a:t>
            </a:fld>
            <a:endParaRPr lang="en-US"/>
          </a:p>
        </p:txBody>
      </p:sp>
      <p:sp>
        <p:nvSpPr>
          <p:cNvPr id="5" name="Footer Placeholder 4">
            <a:extLst>
              <a:ext uri="{FF2B5EF4-FFF2-40B4-BE49-F238E27FC236}">
                <a16:creationId xmlns:a16="http://schemas.microsoft.com/office/drawing/2014/main" id="{F1D5F117-D09E-446C-867C-BCCAF6AB0EA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3E35C69-CCF2-4041-8B18-68C2EE9D9921}"/>
              </a:ext>
            </a:extLst>
          </p:cNvPr>
          <p:cNvSpPr>
            <a:spLocks noGrp="1"/>
          </p:cNvSpPr>
          <p:nvPr>
            <p:ph type="sldNum" sz="quarter" idx="12"/>
          </p:nvPr>
        </p:nvSpPr>
        <p:spPr/>
        <p:txBody>
          <a:bodyPr/>
          <a:lstStyle/>
          <a:p>
            <a:fld id="{FB869D8D-3314-4333-A44A-0BA80A8A78C7}" type="slidenum">
              <a:rPr lang="en-US" smtClean="0"/>
              <a:t>‹#›</a:t>
            </a:fld>
            <a:endParaRPr lang="en-US"/>
          </a:p>
        </p:txBody>
      </p:sp>
    </p:spTree>
    <p:extLst>
      <p:ext uri="{BB962C8B-B14F-4D97-AF65-F5344CB8AC3E}">
        <p14:creationId xmlns:p14="http://schemas.microsoft.com/office/powerpoint/2010/main" val="25490508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3 photos">
    <p:bg>
      <p:bgPr>
        <a:solidFill>
          <a:srgbClr val="91A5A0">
            <a:alpha val="20000"/>
          </a:srgb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BAB86A-E3E8-48BB-9F5B-EEC76A73EF47}"/>
              </a:ext>
            </a:extLst>
          </p:cNvPr>
          <p:cNvSpPr>
            <a:spLocks noGrp="1"/>
          </p:cNvSpPr>
          <p:nvPr>
            <p:ph type="ctrTitle"/>
          </p:nvPr>
        </p:nvSpPr>
        <p:spPr>
          <a:xfrm>
            <a:off x="609600" y="3426748"/>
            <a:ext cx="10972800" cy="1828800"/>
          </a:xfrm>
        </p:spPr>
        <p:txBody>
          <a:bodyPr anchor="ctr" anchorCtr="0">
            <a:normAutofit/>
          </a:bodyPr>
          <a:lstStyle>
            <a:lvl1pPr algn="ctr">
              <a:defRPr sz="4800" b="1">
                <a:solidFill>
                  <a:srgbClr val="2D696E"/>
                </a:solidFill>
                <a:latin typeface="Garamond" panose="02020404030301010803" pitchFamily="18" charset="0"/>
                <a:cs typeface="Helvetica" panose="020B0604020202020204" pitchFamily="34" charset="0"/>
              </a:defRPr>
            </a:lvl1pPr>
          </a:lstStyle>
          <a:p>
            <a:r>
              <a:rPr lang="en-US" dirty="0"/>
              <a:t>Click to edit Master title style</a:t>
            </a:r>
          </a:p>
        </p:txBody>
      </p:sp>
      <p:sp>
        <p:nvSpPr>
          <p:cNvPr id="3" name="Subtitle 2">
            <a:extLst>
              <a:ext uri="{FF2B5EF4-FFF2-40B4-BE49-F238E27FC236}">
                <a16:creationId xmlns:a16="http://schemas.microsoft.com/office/drawing/2014/main" id="{33EE93C3-FF8D-4A7C-90C7-D3A5B3155247}"/>
              </a:ext>
            </a:extLst>
          </p:cNvPr>
          <p:cNvSpPr>
            <a:spLocks noGrp="1"/>
          </p:cNvSpPr>
          <p:nvPr>
            <p:ph type="subTitle" idx="1"/>
          </p:nvPr>
        </p:nvSpPr>
        <p:spPr>
          <a:xfrm>
            <a:off x="609600" y="5245037"/>
            <a:ext cx="10972800" cy="914400"/>
          </a:xfrm>
        </p:spPr>
        <p:txBody>
          <a:bodyPr anchor="ctr" anchorCtr="0">
            <a:normAutofit/>
          </a:bodyPr>
          <a:lstStyle>
            <a:lvl1pPr marL="0" indent="0" algn="ctr">
              <a:buNone/>
              <a:defRPr sz="2800">
                <a:solidFill>
                  <a:srgbClr val="404040"/>
                </a:solidFill>
                <a:latin typeface="+mj-lt"/>
                <a:cs typeface="Helvetica"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Picture Placeholder 4">
            <a:extLst>
              <a:ext uri="{FF2B5EF4-FFF2-40B4-BE49-F238E27FC236}">
                <a16:creationId xmlns:a16="http://schemas.microsoft.com/office/drawing/2014/main" id="{B45702D8-2DD5-4294-A762-C515332860F5}"/>
              </a:ext>
            </a:extLst>
          </p:cNvPr>
          <p:cNvSpPr>
            <a:spLocks noGrp="1"/>
          </p:cNvSpPr>
          <p:nvPr>
            <p:ph type="pic" sz="quarter" idx="10" hasCustomPrompt="1"/>
          </p:nvPr>
        </p:nvSpPr>
        <p:spPr>
          <a:xfrm>
            <a:off x="959740" y="698563"/>
            <a:ext cx="2286000" cy="2286000"/>
          </a:xfrm>
          <a:ln>
            <a:solidFill>
              <a:srgbClr val="91A5A0"/>
            </a:solidFill>
          </a:ln>
        </p:spPr>
        <p:txBody>
          <a:bodyPr/>
          <a:lstStyle>
            <a:lvl1pPr>
              <a:defRPr>
                <a:solidFill>
                  <a:schemeClr val="bg1"/>
                </a:solidFill>
              </a:defRPr>
            </a:lvl1pPr>
          </a:lstStyle>
          <a:p>
            <a:r>
              <a:rPr lang="en-US" dirty="0"/>
              <a:t>Add picture here</a:t>
            </a:r>
          </a:p>
        </p:txBody>
      </p:sp>
      <p:sp>
        <p:nvSpPr>
          <p:cNvPr id="18" name="Picture Placeholder 4">
            <a:extLst>
              <a:ext uri="{FF2B5EF4-FFF2-40B4-BE49-F238E27FC236}">
                <a16:creationId xmlns:a16="http://schemas.microsoft.com/office/drawing/2014/main" id="{5777A109-2FF0-4A4F-866C-00B1106A1EBF}"/>
              </a:ext>
            </a:extLst>
          </p:cNvPr>
          <p:cNvSpPr>
            <a:spLocks noGrp="1"/>
          </p:cNvSpPr>
          <p:nvPr>
            <p:ph type="pic" sz="quarter" idx="12" hasCustomPrompt="1"/>
          </p:nvPr>
        </p:nvSpPr>
        <p:spPr>
          <a:xfrm>
            <a:off x="8946262" y="698563"/>
            <a:ext cx="2286000" cy="2286000"/>
          </a:xfrm>
          <a:ln>
            <a:solidFill>
              <a:srgbClr val="91A5A0"/>
            </a:solidFill>
          </a:ln>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solidFill>
                  <a:schemeClr val="bg1"/>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Add picture here</a:t>
            </a:r>
          </a:p>
        </p:txBody>
      </p:sp>
      <p:sp>
        <p:nvSpPr>
          <p:cNvPr id="19" name="Picture Placeholder 4">
            <a:extLst>
              <a:ext uri="{FF2B5EF4-FFF2-40B4-BE49-F238E27FC236}">
                <a16:creationId xmlns:a16="http://schemas.microsoft.com/office/drawing/2014/main" id="{4081AD13-F758-4B4F-8088-C6560E133E01}"/>
              </a:ext>
            </a:extLst>
          </p:cNvPr>
          <p:cNvSpPr>
            <a:spLocks noGrp="1"/>
          </p:cNvSpPr>
          <p:nvPr>
            <p:ph type="pic" sz="quarter" idx="13" hasCustomPrompt="1"/>
          </p:nvPr>
        </p:nvSpPr>
        <p:spPr>
          <a:xfrm>
            <a:off x="4953000" y="698563"/>
            <a:ext cx="2286000" cy="2286000"/>
          </a:xfrm>
          <a:ln>
            <a:solidFill>
              <a:srgbClr val="91A5A0"/>
            </a:solidFill>
          </a:ln>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solidFill>
                  <a:schemeClr val="bg1"/>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Add picture here</a:t>
            </a:r>
          </a:p>
        </p:txBody>
      </p:sp>
      <p:pic>
        <p:nvPicPr>
          <p:cNvPr id="14" name="Picture 13">
            <a:extLst>
              <a:ext uri="{FF2B5EF4-FFF2-40B4-BE49-F238E27FC236}">
                <a16:creationId xmlns:a16="http://schemas.microsoft.com/office/drawing/2014/main" id="{5F7F1FDC-F455-4CBA-B5E9-FFD46D24F14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40784" y="5664496"/>
            <a:ext cx="1040080" cy="914399"/>
          </a:xfrm>
          <a:prstGeom prst="rect">
            <a:avLst/>
          </a:prstGeom>
        </p:spPr>
      </p:pic>
    </p:spTree>
    <p:extLst>
      <p:ext uri="{BB962C8B-B14F-4D97-AF65-F5344CB8AC3E}">
        <p14:creationId xmlns:p14="http://schemas.microsoft.com/office/powerpoint/2010/main" val="22492931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887D0FD-CF40-4BFA-848F-CF42EF62CA2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39800DB-F60A-4B17-AF68-2993D025817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D4BF6D1-1C36-4A12-A56E-3393E0D7B321}"/>
              </a:ext>
            </a:extLst>
          </p:cNvPr>
          <p:cNvSpPr>
            <a:spLocks noGrp="1"/>
          </p:cNvSpPr>
          <p:nvPr>
            <p:ph type="dt" sz="half" idx="10"/>
          </p:nvPr>
        </p:nvSpPr>
        <p:spPr/>
        <p:txBody>
          <a:bodyPr/>
          <a:lstStyle/>
          <a:p>
            <a:fld id="{3B5F5386-3082-4EFD-8564-2F7D34647617}" type="datetimeFigureOut">
              <a:rPr lang="en-US" smtClean="0"/>
              <a:t>5/13/2021</a:t>
            </a:fld>
            <a:endParaRPr lang="en-US"/>
          </a:p>
        </p:txBody>
      </p:sp>
      <p:sp>
        <p:nvSpPr>
          <p:cNvPr id="5" name="Footer Placeholder 4">
            <a:extLst>
              <a:ext uri="{FF2B5EF4-FFF2-40B4-BE49-F238E27FC236}">
                <a16:creationId xmlns:a16="http://schemas.microsoft.com/office/drawing/2014/main" id="{394F74B3-5CFC-4F7A-B86A-82680A6CB5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631FE2-F7E6-4915-A052-2927C0B3AC41}"/>
              </a:ext>
            </a:extLst>
          </p:cNvPr>
          <p:cNvSpPr>
            <a:spLocks noGrp="1"/>
          </p:cNvSpPr>
          <p:nvPr>
            <p:ph type="sldNum" sz="quarter" idx="12"/>
          </p:nvPr>
        </p:nvSpPr>
        <p:spPr/>
        <p:txBody>
          <a:bodyPr/>
          <a:lstStyle/>
          <a:p>
            <a:fld id="{FB869D8D-3314-4333-A44A-0BA80A8A78C7}" type="slidenum">
              <a:rPr lang="en-US" smtClean="0"/>
              <a:t>‹#›</a:t>
            </a:fld>
            <a:endParaRPr lang="en-US"/>
          </a:p>
        </p:txBody>
      </p:sp>
    </p:spTree>
    <p:extLst>
      <p:ext uri="{BB962C8B-B14F-4D97-AF65-F5344CB8AC3E}">
        <p14:creationId xmlns:p14="http://schemas.microsoft.com/office/powerpoint/2010/main" val="15231838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Slide Photo">
    <p:bg>
      <p:bgPr>
        <a:solidFill>
          <a:srgbClr val="91A5A0">
            <a:alpha val="20000"/>
          </a:srgb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BAB86A-E3E8-48BB-9F5B-EEC76A73EF47}"/>
              </a:ext>
            </a:extLst>
          </p:cNvPr>
          <p:cNvSpPr>
            <a:spLocks noGrp="1"/>
          </p:cNvSpPr>
          <p:nvPr>
            <p:ph type="ctrTitle"/>
          </p:nvPr>
        </p:nvSpPr>
        <p:spPr>
          <a:xfrm>
            <a:off x="609600" y="3426747"/>
            <a:ext cx="10972800" cy="2732689"/>
          </a:xfrm>
        </p:spPr>
        <p:txBody>
          <a:bodyPr anchor="ctr" anchorCtr="0">
            <a:normAutofit/>
          </a:bodyPr>
          <a:lstStyle>
            <a:lvl1pPr algn="ctr">
              <a:defRPr sz="4800" b="1">
                <a:solidFill>
                  <a:srgbClr val="2D696E"/>
                </a:solidFill>
                <a:latin typeface="Garamond" panose="02020404030301010803" pitchFamily="18" charset="0"/>
                <a:cs typeface="Helvetica" panose="020B0604020202020204" pitchFamily="34" charset="0"/>
              </a:defRPr>
            </a:lvl1pPr>
          </a:lstStyle>
          <a:p>
            <a:r>
              <a:rPr lang="en-US" dirty="0"/>
              <a:t>Click to edit Master title style</a:t>
            </a:r>
          </a:p>
        </p:txBody>
      </p:sp>
      <p:sp>
        <p:nvSpPr>
          <p:cNvPr id="19" name="Picture Placeholder 4">
            <a:extLst>
              <a:ext uri="{FF2B5EF4-FFF2-40B4-BE49-F238E27FC236}">
                <a16:creationId xmlns:a16="http://schemas.microsoft.com/office/drawing/2014/main" id="{4081AD13-F758-4B4F-8088-C6560E133E01}"/>
              </a:ext>
            </a:extLst>
          </p:cNvPr>
          <p:cNvSpPr>
            <a:spLocks noGrp="1"/>
          </p:cNvSpPr>
          <p:nvPr>
            <p:ph type="pic" sz="quarter" idx="13" hasCustomPrompt="1"/>
          </p:nvPr>
        </p:nvSpPr>
        <p:spPr>
          <a:xfrm>
            <a:off x="4953000" y="698563"/>
            <a:ext cx="2286000" cy="2286000"/>
          </a:xfrm>
          <a:ln>
            <a:solidFill>
              <a:srgbClr val="2D696E"/>
            </a:solidFill>
          </a:ln>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solidFill>
                  <a:schemeClr val="bg1"/>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Add picture here</a:t>
            </a:r>
          </a:p>
        </p:txBody>
      </p:sp>
      <p:pic>
        <p:nvPicPr>
          <p:cNvPr id="14" name="Picture 13">
            <a:extLst>
              <a:ext uri="{FF2B5EF4-FFF2-40B4-BE49-F238E27FC236}">
                <a16:creationId xmlns:a16="http://schemas.microsoft.com/office/drawing/2014/main" id="{5F7F1FDC-F455-4CBA-B5E9-FFD46D24F14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40784" y="5664496"/>
            <a:ext cx="1040080" cy="914399"/>
          </a:xfrm>
          <a:prstGeom prst="rect">
            <a:avLst/>
          </a:prstGeom>
        </p:spPr>
      </p:pic>
    </p:spTree>
    <p:extLst>
      <p:ext uri="{BB962C8B-B14F-4D97-AF65-F5344CB8AC3E}">
        <p14:creationId xmlns:p14="http://schemas.microsoft.com/office/powerpoint/2010/main" val="17347150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Slide Icon">
    <p:bg>
      <p:bgPr>
        <a:solidFill>
          <a:srgbClr val="91A5A0">
            <a:alpha val="20000"/>
          </a:srgbClr>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9E8138-FAC2-4E30-85FD-1BC88311B17D}"/>
              </a:ext>
            </a:extLst>
          </p:cNvPr>
          <p:cNvSpPr/>
          <p:nvPr userDrawn="1"/>
        </p:nvSpPr>
        <p:spPr>
          <a:xfrm>
            <a:off x="4953000" y="698563"/>
            <a:ext cx="2286000" cy="2286000"/>
          </a:xfrm>
          <a:prstGeom prst="rect">
            <a:avLst/>
          </a:prstGeom>
          <a:solidFill>
            <a:srgbClr val="2D69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11BAB86A-E3E8-48BB-9F5B-EEC76A73EF47}"/>
              </a:ext>
            </a:extLst>
          </p:cNvPr>
          <p:cNvSpPr>
            <a:spLocks noGrp="1"/>
          </p:cNvSpPr>
          <p:nvPr>
            <p:ph type="ctrTitle"/>
          </p:nvPr>
        </p:nvSpPr>
        <p:spPr>
          <a:xfrm>
            <a:off x="609600" y="3426747"/>
            <a:ext cx="10972800" cy="2732689"/>
          </a:xfrm>
        </p:spPr>
        <p:txBody>
          <a:bodyPr anchor="ctr" anchorCtr="0">
            <a:normAutofit/>
          </a:bodyPr>
          <a:lstStyle>
            <a:lvl1pPr algn="ctr">
              <a:defRPr sz="4800" b="1">
                <a:solidFill>
                  <a:srgbClr val="2D696E"/>
                </a:solidFill>
                <a:latin typeface="Garamond" panose="02020404030301010803" pitchFamily="18" charset="0"/>
                <a:cs typeface="Helvetica" panose="020B0604020202020204" pitchFamily="34" charset="0"/>
              </a:defRPr>
            </a:lvl1pPr>
          </a:lstStyle>
          <a:p>
            <a:r>
              <a:rPr lang="en-US" dirty="0"/>
              <a:t>Click to edit Master title style</a:t>
            </a:r>
          </a:p>
        </p:txBody>
      </p:sp>
      <p:pic>
        <p:nvPicPr>
          <p:cNvPr id="14" name="Picture 13">
            <a:extLst>
              <a:ext uri="{FF2B5EF4-FFF2-40B4-BE49-F238E27FC236}">
                <a16:creationId xmlns:a16="http://schemas.microsoft.com/office/drawing/2014/main" id="{5F7F1FDC-F455-4CBA-B5E9-FFD46D24F14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40784" y="5664496"/>
            <a:ext cx="1040080" cy="914399"/>
          </a:xfrm>
          <a:prstGeom prst="rect">
            <a:avLst/>
          </a:prstGeom>
        </p:spPr>
      </p:pic>
    </p:spTree>
    <p:extLst>
      <p:ext uri="{BB962C8B-B14F-4D97-AF65-F5344CB8AC3E}">
        <p14:creationId xmlns:p14="http://schemas.microsoft.com/office/powerpoint/2010/main" val="793974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Standard content - log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B1ABE-3C74-44E2-A9D6-6668F3E82B2E}"/>
              </a:ext>
            </a:extLst>
          </p:cNvPr>
          <p:cNvSpPr>
            <a:spLocks noGrp="1"/>
          </p:cNvSpPr>
          <p:nvPr>
            <p:ph type="title"/>
          </p:nvPr>
        </p:nvSpPr>
        <p:spPr>
          <a:xfrm>
            <a:off x="386253" y="365125"/>
            <a:ext cx="11430000" cy="1325563"/>
          </a:xfrm>
        </p:spPr>
        <p:txBody>
          <a:bodyPr>
            <a:normAutofit/>
          </a:bodyPr>
          <a:lstStyle>
            <a:lvl1pPr>
              <a:defRPr sz="4000" b="1">
                <a:solidFill>
                  <a:srgbClr val="2D696E"/>
                </a:solidFill>
                <a:latin typeface="Garamond" panose="02020404030301010803" pitchFamily="18"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D2C97D19-70B3-4729-BBBC-7AB25995A9E9}"/>
              </a:ext>
            </a:extLst>
          </p:cNvPr>
          <p:cNvSpPr>
            <a:spLocks noGrp="1"/>
          </p:cNvSpPr>
          <p:nvPr>
            <p:ph idx="1"/>
          </p:nvPr>
        </p:nvSpPr>
        <p:spPr>
          <a:xfrm>
            <a:off x="838196" y="1847850"/>
            <a:ext cx="10515600" cy="4663440"/>
          </a:xfrm>
        </p:spPr>
        <p:txBody>
          <a:bodyPr/>
          <a:lstStyle>
            <a:lvl1pPr>
              <a:lnSpc>
                <a:spcPct val="100000"/>
              </a:lnSpc>
              <a:defRPr>
                <a:solidFill>
                  <a:schemeClr val="tx1"/>
                </a:solidFill>
                <a:latin typeface="+mj-lt"/>
              </a:defRPr>
            </a:lvl1pPr>
            <a:lvl2pPr marL="461963" indent="-228600">
              <a:lnSpc>
                <a:spcPct val="100000"/>
              </a:lnSpc>
              <a:defRPr>
                <a:solidFill>
                  <a:schemeClr val="tx1"/>
                </a:solidFill>
                <a:latin typeface="+mj-lt"/>
              </a:defRPr>
            </a:lvl2pPr>
            <a:lvl3pPr marL="682625" indent="-228600">
              <a:lnSpc>
                <a:spcPct val="100000"/>
              </a:lnSpc>
              <a:defRPr>
                <a:solidFill>
                  <a:schemeClr val="tx1"/>
                </a:solidFill>
                <a:latin typeface="+mj-lt"/>
              </a:defRPr>
            </a:lvl3pPr>
            <a:lvl4pPr marL="914400" indent="-228600">
              <a:lnSpc>
                <a:spcPct val="100000"/>
              </a:lnSpc>
              <a:defRPr>
                <a:solidFill>
                  <a:schemeClr val="tx1"/>
                </a:solidFill>
                <a:latin typeface="+mj-lt"/>
              </a:defRPr>
            </a:lvl4pPr>
            <a:lvl5pPr marL="1146175" indent="-228600">
              <a:lnSpc>
                <a:spcPct val="100000"/>
              </a:lnSpc>
              <a:defRPr>
                <a:solidFill>
                  <a:schemeClr val="tx1"/>
                </a:solidFill>
                <a:latin typeface="+mj-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a:extLst>
              <a:ext uri="{FF2B5EF4-FFF2-40B4-BE49-F238E27FC236}">
                <a16:creationId xmlns:a16="http://schemas.microsoft.com/office/drawing/2014/main" id="{AFB9CFEE-CB2E-4120-A1C1-D112C9B34EE4}"/>
              </a:ext>
            </a:extLst>
          </p:cNvPr>
          <p:cNvSpPr/>
          <p:nvPr userDrawn="1"/>
        </p:nvSpPr>
        <p:spPr>
          <a:xfrm>
            <a:off x="-1" y="1663933"/>
            <a:ext cx="12192001" cy="45719"/>
          </a:xfrm>
          <a:prstGeom prst="rect">
            <a:avLst/>
          </a:prstGeom>
          <a:solidFill>
            <a:srgbClr val="91A5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B02A5B71-382C-4B87-A098-61B9433FA59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1342761" y="6085876"/>
            <a:ext cx="731520" cy="643124"/>
          </a:xfrm>
          <a:prstGeom prst="rect">
            <a:avLst/>
          </a:prstGeom>
        </p:spPr>
      </p:pic>
    </p:spTree>
    <p:extLst>
      <p:ext uri="{BB962C8B-B14F-4D97-AF65-F5344CB8AC3E}">
        <p14:creationId xmlns:p14="http://schemas.microsoft.com/office/powerpoint/2010/main" val="27719570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tandard content - logo and two columns">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C97D19-70B3-4729-BBBC-7AB25995A9E9}"/>
              </a:ext>
            </a:extLst>
          </p:cNvPr>
          <p:cNvSpPr>
            <a:spLocks noGrp="1"/>
          </p:cNvSpPr>
          <p:nvPr>
            <p:ph idx="1"/>
          </p:nvPr>
        </p:nvSpPr>
        <p:spPr>
          <a:xfrm>
            <a:off x="838196" y="1847850"/>
            <a:ext cx="5212080" cy="4663440"/>
          </a:xfrm>
        </p:spPr>
        <p:txBody>
          <a:bodyPr/>
          <a:lstStyle>
            <a:lvl1pPr>
              <a:lnSpc>
                <a:spcPct val="100000"/>
              </a:lnSpc>
              <a:defRPr>
                <a:solidFill>
                  <a:schemeClr val="tx1"/>
                </a:solidFill>
                <a:latin typeface="+mj-lt"/>
              </a:defRPr>
            </a:lvl1pPr>
            <a:lvl2pPr marL="461963" indent="-228600">
              <a:lnSpc>
                <a:spcPct val="100000"/>
              </a:lnSpc>
              <a:defRPr>
                <a:solidFill>
                  <a:schemeClr val="tx1"/>
                </a:solidFill>
                <a:latin typeface="+mj-lt"/>
              </a:defRPr>
            </a:lvl2pPr>
            <a:lvl3pPr marL="682625" indent="-228600">
              <a:lnSpc>
                <a:spcPct val="100000"/>
              </a:lnSpc>
              <a:defRPr>
                <a:solidFill>
                  <a:schemeClr val="tx1"/>
                </a:solidFill>
                <a:latin typeface="+mj-lt"/>
              </a:defRPr>
            </a:lvl3pPr>
            <a:lvl4pPr marL="914400" indent="-228600">
              <a:lnSpc>
                <a:spcPct val="100000"/>
              </a:lnSpc>
              <a:defRPr>
                <a:solidFill>
                  <a:schemeClr val="tx1"/>
                </a:solidFill>
                <a:latin typeface="+mj-lt"/>
              </a:defRPr>
            </a:lvl4pPr>
            <a:lvl5pPr marL="1146175" indent="-228600">
              <a:lnSpc>
                <a:spcPct val="100000"/>
              </a:lnSpc>
              <a:defRPr>
                <a:solidFill>
                  <a:schemeClr val="tx1"/>
                </a:solidFill>
                <a:latin typeface="+mj-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D03B1ABE-3C74-44E2-A9D6-6668F3E82B2E}"/>
              </a:ext>
            </a:extLst>
          </p:cNvPr>
          <p:cNvSpPr>
            <a:spLocks noGrp="1"/>
          </p:cNvSpPr>
          <p:nvPr>
            <p:ph type="title"/>
          </p:nvPr>
        </p:nvSpPr>
        <p:spPr>
          <a:xfrm>
            <a:off x="386253" y="365125"/>
            <a:ext cx="11430000" cy="1325563"/>
          </a:xfrm>
        </p:spPr>
        <p:txBody>
          <a:bodyPr>
            <a:normAutofit/>
          </a:bodyPr>
          <a:lstStyle>
            <a:lvl1pPr>
              <a:defRPr sz="4000" b="1">
                <a:solidFill>
                  <a:srgbClr val="2D696E"/>
                </a:solidFill>
                <a:latin typeface="Garamond" panose="02020404030301010803" pitchFamily="18" charset="0"/>
              </a:defRPr>
            </a:lvl1pPr>
          </a:lstStyle>
          <a:p>
            <a:r>
              <a:rPr lang="en-US" dirty="0"/>
              <a:t>Click to edit Master title style</a:t>
            </a:r>
          </a:p>
        </p:txBody>
      </p:sp>
      <p:sp>
        <p:nvSpPr>
          <p:cNvPr id="8" name="Rectangle 7">
            <a:extLst>
              <a:ext uri="{FF2B5EF4-FFF2-40B4-BE49-F238E27FC236}">
                <a16:creationId xmlns:a16="http://schemas.microsoft.com/office/drawing/2014/main" id="{AFB9CFEE-CB2E-4120-A1C1-D112C9B34EE4}"/>
              </a:ext>
            </a:extLst>
          </p:cNvPr>
          <p:cNvSpPr/>
          <p:nvPr userDrawn="1"/>
        </p:nvSpPr>
        <p:spPr>
          <a:xfrm>
            <a:off x="-1" y="1663933"/>
            <a:ext cx="12192001" cy="45719"/>
          </a:xfrm>
          <a:prstGeom prst="rect">
            <a:avLst/>
          </a:prstGeom>
          <a:solidFill>
            <a:srgbClr val="91A5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2">
            <a:extLst>
              <a:ext uri="{FF2B5EF4-FFF2-40B4-BE49-F238E27FC236}">
                <a16:creationId xmlns:a16="http://schemas.microsoft.com/office/drawing/2014/main" id="{A94C9210-1084-45C1-ACA5-20A8672D1B1F}"/>
              </a:ext>
            </a:extLst>
          </p:cNvPr>
          <p:cNvSpPr>
            <a:spLocks noGrp="1"/>
          </p:cNvSpPr>
          <p:nvPr>
            <p:ph idx="10"/>
          </p:nvPr>
        </p:nvSpPr>
        <p:spPr>
          <a:xfrm>
            <a:off x="6141726" y="1847850"/>
            <a:ext cx="5212080" cy="4663440"/>
          </a:xfrm>
        </p:spPr>
        <p:txBody>
          <a:bodyPr/>
          <a:lstStyle>
            <a:lvl1pPr>
              <a:lnSpc>
                <a:spcPct val="100000"/>
              </a:lnSpc>
              <a:defRPr>
                <a:solidFill>
                  <a:schemeClr val="tx1"/>
                </a:solidFill>
                <a:latin typeface="+mj-lt"/>
              </a:defRPr>
            </a:lvl1pPr>
            <a:lvl2pPr marL="461963" indent="-228600">
              <a:lnSpc>
                <a:spcPct val="100000"/>
              </a:lnSpc>
              <a:defRPr>
                <a:solidFill>
                  <a:schemeClr val="tx1"/>
                </a:solidFill>
                <a:latin typeface="+mj-lt"/>
              </a:defRPr>
            </a:lvl2pPr>
            <a:lvl3pPr marL="682625" indent="-228600">
              <a:lnSpc>
                <a:spcPct val="100000"/>
              </a:lnSpc>
              <a:defRPr>
                <a:solidFill>
                  <a:schemeClr val="tx1"/>
                </a:solidFill>
                <a:latin typeface="+mj-lt"/>
              </a:defRPr>
            </a:lvl3pPr>
            <a:lvl4pPr marL="914400" indent="-228600">
              <a:lnSpc>
                <a:spcPct val="100000"/>
              </a:lnSpc>
              <a:defRPr>
                <a:solidFill>
                  <a:schemeClr val="tx1"/>
                </a:solidFill>
                <a:latin typeface="+mj-lt"/>
              </a:defRPr>
            </a:lvl4pPr>
            <a:lvl5pPr marL="1146175" indent="-228600">
              <a:lnSpc>
                <a:spcPct val="100000"/>
              </a:lnSpc>
              <a:defRPr>
                <a:solidFill>
                  <a:schemeClr val="tx1"/>
                </a:solidFill>
                <a:latin typeface="+mj-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7" name="Picture 6">
            <a:extLst>
              <a:ext uri="{FF2B5EF4-FFF2-40B4-BE49-F238E27FC236}">
                <a16:creationId xmlns:a16="http://schemas.microsoft.com/office/drawing/2014/main" id="{2FB235B9-CF08-45E5-9A5F-3500BAD7EE7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1342761" y="6085876"/>
            <a:ext cx="731520" cy="643124"/>
          </a:xfrm>
          <a:prstGeom prst="rect">
            <a:avLst/>
          </a:prstGeom>
        </p:spPr>
      </p:pic>
    </p:spTree>
    <p:extLst>
      <p:ext uri="{BB962C8B-B14F-4D97-AF65-F5344CB8AC3E}">
        <p14:creationId xmlns:p14="http://schemas.microsoft.com/office/powerpoint/2010/main" val="38067246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Pol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B1ABE-3C74-44E2-A9D6-6668F3E82B2E}"/>
              </a:ext>
            </a:extLst>
          </p:cNvPr>
          <p:cNvSpPr>
            <a:spLocks noGrp="1"/>
          </p:cNvSpPr>
          <p:nvPr>
            <p:ph type="title"/>
          </p:nvPr>
        </p:nvSpPr>
        <p:spPr>
          <a:xfrm>
            <a:off x="386253" y="365125"/>
            <a:ext cx="11430000" cy="1325563"/>
          </a:xfrm>
        </p:spPr>
        <p:txBody>
          <a:bodyPr>
            <a:normAutofit/>
          </a:bodyPr>
          <a:lstStyle>
            <a:lvl1pPr>
              <a:defRPr sz="4000" b="1">
                <a:solidFill>
                  <a:srgbClr val="2D696E"/>
                </a:solidFill>
                <a:latin typeface="Garamond" panose="02020404030301010803" pitchFamily="18"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D2C97D19-70B3-4729-BBBC-7AB25995A9E9}"/>
              </a:ext>
            </a:extLst>
          </p:cNvPr>
          <p:cNvSpPr>
            <a:spLocks noGrp="1"/>
          </p:cNvSpPr>
          <p:nvPr>
            <p:ph idx="1"/>
          </p:nvPr>
        </p:nvSpPr>
        <p:spPr>
          <a:xfrm>
            <a:off x="838196" y="1847850"/>
            <a:ext cx="10515600" cy="4663440"/>
          </a:xfrm>
        </p:spPr>
        <p:txBody>
          <a:bodyPr/>
          <a:lstStyle>
            <a:lvl1pPr>
              <a:lnSpc>
                <a:spcPct val="100000"/>
              </a:lnSpc>
              <a:defRPr>
                <a:solidFill>
                  <a:schemeClr val="tx1"/>
                </a:solidFill>
                <a:latin typeface="+mj-lt"/>
              </a:defRPr>
            </a:lvl1pPr>
            <a:lvl2pPr marL="461963" indent="-228600">
              <a:lnSpc>
                <a:spcPct val="100000"/>
              </a:lnSpc>
              <a:defRPr>
                <a:solidFill>
                  <a:schemeClr val="tx1"/>
                </a:solidFill>
                <a:latin typeface="+mj-lt"/>
              </a:defRPr>
            </a:lvl2pPr>
            <a:lvl3pPr marL="682625" indent="-228600">
              <a:lnSpc>
                <a:spcPct val="100000"/>
              </a:lnSpc>
              <a:defRPr>
                <a:solidFill>
                  <a:schemeClr val="tx1"/>
                </a:solidFill>
                <a:latin typeface="+mj-lt"/>
              </a:defRPr>
            </a:lvl3pPr>
            <a:lvl4pPr marL="914400" indent="-228600">
              <a:lnSpc>
                <a:spcPct val="100000"/>
              </a:lnSpc>
              <a:defRPr>
                <a:solidFill>
                  <a:schemeClr val="tx1"/>
                </a:solidFill>
                <a:latin typeface="+mj-lt"/>
              </a:defRPr>
            </a:lvl4pPr>
            <a:lvl5pPr marL="1146175" indent="-228600">
              <a:lnSpc>
                <a:spcPct val="100000"/>
              </a:lnSpc>
              <a:defRPr>
                <a:solidFill>
                  <a:schemeClr val="tx1"/>
                </a:solidFill>
                <a:latin typeface="+mj-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a:extLst>
              <a:ext uri="{FF2B5EF4-FFF2-40B4-BE49-F238E27FC236}">
                <a16:creationId xmlns:a16="http://schemas.microsoft.com/office/drawing/2014/main" id="{AFB9CFEE-CB2E-4120-A1C1-D112C9B34EE4}"/>
              </a:ext>
            </a:extLst>
          </p:cNvPr>
          <p:cNvSpPr/>
          <p:nvPr userDrawn="1"/>
        </p:nvSpPr>
        <p:spPr>
          <a:xfrm>
            <a:off x="-1" y="1663933"/>
            <a:ext cx="12192001" cy="45719"/>
          </a:xfrm>
          <a:prstGeom prst="rect">
            <a:avLst/>
          </a:prstGeom>
          <a:solidFill>
            <a:srgbClr val="91A5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08AB28E2-B7B2-45A6-ABC4-1725E0757F0E}"/>
              </a:ext>
            </a:extLst>
          </p:cNvPr>
          <p:cNvGrpSpPr/>
          <p:nvPr userDrawn="1"/>
        </p:nvGrpSpPr>
        <p:grpSpPr>
          <a:xfrm>
            <a:off x="9702221" y="175049"/>
            <a:ext cx="2301905" cy="1534603"/>
            <a:chOff x="3352800" y="1600200"/>
            <a:chExt cx="2301905" cy="1534603"/>
          </a:xfrm>
        </p:grpSpPr>
        <p:sp>
          <p:nvSpPr>
            <p:cNvPr id="7" name="Speech Bubble: Rectangle 6">
              <a:extLst>
                <a:ext uri="{FF2B5EF4-FFF2-40B4-BE49-F238E27FC236}">
                  <a16:creationId xmlns:a16="http://schemas.microsoft.com/office/drawing/2014/main" id="{5EEAB56E-FD53-4F73-8248-FD1CD1CBEE6B}"/>
                </a:ext>
              </a:extLst>
            </p:cNvPr>
            <p:cNvSpPr/>
            <p:nvPr userDrawn="1"/>
          </p:nvSpPr>
          <p:spPr>
            <a:xfrm>
              <a:off x="3352800" y="1600200"/>
              <a:ext cx="2301905" cy="1534603"/>
            </a:xfrm>
            <a:prstGeom prst="wedgeRectCallout">
              <a:avLst>
                <a:gd name="adj1" fmla="val -28914"/>
                <a:gd name="adj2" fmla="val 78779"/>
              </a:avLst>
            </a:prstGeom>
            <a:solidFill>
              <a:srgbClr val="2D69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latin typeface="Garamond" panose="02020404030301010803" pitchFamily="18" charset="0"/>
                </a:rPr>
                <a:t>Poll</a:t>
              </a:r>
            </a:p>
            <a:p>
              <a:pPr algn="ctr"/>
              <a:br>
                <a:rPr lang="en-US" sz="3200" b="1" dirty="0">
                  <a:latin typeface="Garamond" panose="02020404030301010803" pitchFamily="18" charset="0"/>
                </a:rPr>
              </a:br>
              <a:endParaRPr lang="en-US" sz="3200" b="1" dirty="0">
                <a:latin typeface="Garamond" panose="02020404030301010803" pitchFamily="18" charset="0"/>
              </a:endParaRPr>
            </a:p>
          </p:txBody>
        </p:sp>
        <p:sp>
          <p:nvSpPr>
            <p:cNvPr id="6" name="Rectangle 5">
              <a:extLst>
                <a:ext uri="{FF2B5EF4-FFF2-40B4-BE49-F238E27FC236}">
                  <a16:creationId xmlns:a16="http://schemas.microsoft.com/office/drawing/2014/main" id="{F1CDA78D-CBD0-4296-B21D-369F0D59BFE7}"/>
                </a:ext>
              </a:extLst>
            </p:cNvPr>
            <p:cNvSpPr/>
            <p:nvPr userDrawn="1"/>
          </p:nvSpPr>
          <p:spPr>
            <a:xfrm>
              <a:off x="3687416" y="2136439"/>
              <a:ext cx="274320" cy="7315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5570D388-3989-4E80-B1DB-00D5BBBEBAF9}"/>
                </a:ext>
              </a:extLst>
            </p:cNvPr>
            <p:cNvSpPr/>
            <p:nvPr userDrawn="1"/>
          </p:nvSpPr>
          <p:spPr>
            <a:xfrm>
              <a:off x="4366592" y="2319319"/>
              <a:ext cx="274320"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0655BCDB-6400-4C30-9D8F-5E00106FA9C8}"/>
                </a:ext>
              </a:extLst>
            </p:cNvPr>
            <p:cNvSpPr/>
            <p:nvPr userDrawn="1"/>
          </p:nvSpPr>
          <p:spPr>
            <a:xfrm>
              <a:off x="5045768" y="2208486"/>
              <a:ext cx="274320" cy="640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12" name="Picture 11">
            <a:extLst>
              <a:ext uri="{FF2B5EF4-FFF2-40B4-BE49-F238E27FC236}">
                <a16:creationId xmlns:a16="http://schemas.microsoft.com/office/drawing/2014/main" id="{B34841C7-3385-4B6F-8918-01E805030AB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1342761" y="6085876"/>
            <a:ext cx="731520" cy="643124"/>
          </a:xfrm>
          <a:prstGeom prst="rect">
            <a:avLst/>
          </a:prstGeom>
        </p:spPr>
      </p:pic>
    </p:spTree>
    <p:extLst>
      <p:ext uri="{BB962C8B-B14F-4D97-AF65-F5344CB8AC3E}">
        <p14:creationId xmlns:p14="http://schemas.microsoft.com/office/powerpoint/2010/main" val="14951564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Standard content - logo light teal background">
    <p:bg>
      <p:bgPr>
        <a:solidFill>
          <a:srgbClr val="91A5A0">
            <a:alpha val="20000"/>
          </a:srgb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B1ABE-3C74-44E2-A9D6-6668F3E82B2E}"/>
              </a:ext>
            </a:extLst>
          </p:cNvPr>
          <p:cNvSpPr>
            <a:spLocks noGrp="1"/>
          </p:cNvSpPr>
          <p:nvPr>
            <p:ph type="title"/>
          </p:nvPr>
        </p:nvSpPr>
        <p:spPr>
          <a:xfrm>
            <a:off x="386253" y="365125"/>
            <a:ext cx="11430000" cy="1325563"/>
          </a:xfrm>
        </p:spPr>
        <p:txBody>
          <a:bodyPr>
            <a:normAutofit/>
          </a:bodyPr>
          <a:lstStyle>
            <a:lvl1pPr>
              <a:defRPr sz="4000" b="1">
                <a:solidFill>
                  <a:srgbClr val="2D696E"/>
                </a:solidFill>
                <a:latin typeface="Garamond" panose="02020404030301010803" pitchFamily="18"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D2C97D19-70B3-4729-BBBC-7AB25995A9E9}"/>
              </a:ext>
            </a:extLst>
          </p:cNvPr>
          <p:cNvSpPr>
            <a:spLocks noGrp="1"/>
          </p:cNvSpPr>
          <p:nvPr>
            <p:ph idx="1"/>
          </p:nvPr>
        </p:nvSpPr>
        <p:spPr>
          <a:xfrm>
            <a:off x="838196" y="1847850"/>
            <a:ext cx="10515600" cy="4663440"/>
          </a:xfrm>
        </p:spPr>
        <p:txBody>
          <a:bodyPr/>
          <a:lstStyle>
            <a:lvl1pPr>
              <a:lnSpc>
                <a:spcPct val="100000"/>
              </a:lnSpc>
              <a:defRPr>
                <a:solidFill>
                  <a:schemeClr val="tx1"/>
                </a:solidFill>
                <a:latin typeface="+mj-lt"/>
              </a:defRPr>
            </a:lvl1pPr>
            <a:lvl2pPr marL="461963" indent="-228600">
              <a:lnSpc>
                <a:spcPct val="100000"/>
              </a:lnSpc>
              <a:defRPr>
                <a:solidFill>
                  <a:schemeClr val="tx1"/>
                </a:solidFill>
                <a:latin typeface="+mj-lt"/>
              </a:defRPr>
            </a:lvl2pPr>
            <a:lvl3pPr marL="682625" indent="-228600">
              <a:lnSpc>
                <a:spcPct val="100000"/>
              </a:lnSpc>
              <a:defRPr>
                <a:solidFill>
                  <a:schemeClr val="tx1"/>
                </a:solidFill>
                <a:latin typeface="+mj-lt"/>
              </a:defRPr>
            </a:lvl3pPr>
            <a:lvl4pPr marL="914400" indent="-228600">
              <a:lnSpc>
                <a:spcPct val="100000"/>
              </a:lnSpc>
              <a:defRPr>
                <a:solidFill>
                  <a:schemeClr val="tx1"/>
                </a:solidFill>
                <a:latin typeface="+mj-lt"/>
              </a:defRPr>
            </a:lvl4pPr>
            <a:lvl5pPr marL="1146175" indent="-228600">
              <a:lnSpc>
                <a:spcPct val="100000"/>
              </a:lnSpc>
              <a:defRPr>
                <a:solidFill>
                  <a:schemeClr val="tx1"/>
                </a:solidFill>
                <a:latin typeface="+mj-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a:extLst>
              <a:ext uri="{FF2B5EF4-FFF2-40B4-BE49-F238E27FC236}">
                <a16:creationId xmlns:a16="http://schemas.microsoft.com/office/drawing/2014/main" id="{AFB9CFEE-CB2E-4120-A1C1-D112C9B34EE4}"/>
              </a:ext>
            </a:extLst>
          </p:cNvPr>
          <p:cNvSpPr/>
          <p:nvPr userDrawn="1"/>
        </p:nvSpPr>
        <p:spPr>
          <a:xfrm>
            <a:off x="-1" y="1663933"/>
            <a:ext cx="12192001" cy="45719"/>
          </a:xfrm>
          <a:prstGeom prst="rect">
            <a:avLst/>
          </a:prstGeom>
          <a:solidFill>
            <a:srgbClr val="91A5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D7E9325D-4D9C-4D98-B714-70BFE5C140C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1342761" y="6085876"/>
            <a:ext cx="731520" cy="643124"/>
          </a:xfrm>
          <a:prstGeom prst="rect">
            <a:avLst/>
          </a:prstGeom>
        </p:spPr>
      </p:pic>
    </p:spTree>
    <p:extLst>
      <p:ext uri="{BB962C8B-B14F-4D97-AF65-F5344CB8AC3E}">
        <p14:creationId xmlns:p14="http://schemas.microsoft.com/office/powerpoint/2010/main" val="19603609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estions slide">
    <p:bg>
      <p:bgPr>
        <a:solidFill>
          <a:srgbClr val="91A5A0">
            <a:alpha val="20000"/>
          </a:srgbClr>
        </a:solidFill>
        <a:effectLst/>
      </p:bgPr>
    </p:bg>
    <p:spTree>
      <p:nvGrpSpPr>
        <p:cNvPr id="1" name=""/>
        <p:cNvGrpSpPr/>
        <p:nvPr/>
      </p:nvGrpSpPr>
      <p:grpSpPr>
        <a:xfrm>
          <a:off x="0" y="0"/>
          <a:ext cx="0" cy="0"/>
          <a:chOff x="0" y="0"/>
          <a:chExt cx="0" cy="0"/>
        </a:xfrm>
      </p:grpSpPr>
      <p:sp>
        <p:nvSpPr>
          <p:cNvPr id="4" name="Speech Bubble: Rectangle 3">
            <a:extLst>
              <a:ext uri="{FF2B5EF4-FFF2-40B4-BE49-F238E27FC236}">
                <a16:creationId xmlns:a16="http://schemas.microsoft.com/office/drawing/2014/main" id="{370854CE-6B45-4565-BE67-EC99B676075B}"/>
              </a:ext>
            </a:extLst>
          </p:cNvPr>
          <p:cNvSpPr/>
          <p:nvPr userDrawn="1"/>
        </p:nvSpPr>
        <p:spPr>
          <a:xfrm>
            <a:off x="3352800" y="1600200"/>
            <a:ext cx="5486400" cy="3657600"/>
          </a:xfrm>
          <a:prstGeom prst="wedgeRectCallout">
            <a:avLst>
              <a:gd name="adj1" fmla="val -28914"/>
              <a:gd name="adj2" fmla="val 78779"/>
            </a:avLst>
          </a:prstGeom>
          <a:solidFill>
            <a:srgbClr val="2D69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dirty="0">
                <a:latin typeface="Garamond" panose="02020404030301010803" pitchFamily="18" charset="0"/>
              </a:rPr>
              <a:t>Questions?</a:t>
            </a:r>
          </a:p>
        </p:txBody>
      </p:sp>
      <p:pic>
        <p:nvPicPr>
          <p:cNvPr id="5" name="Picture 4">
            <a:extLst>
              <a:ext uri="{FF2B5EF4-FFF2-40B4-BE49-F238E27FC236}">
                <a16:creationId xmlns:a16="http://schemas.microsoft.com/office/drawing/2014/main" id="{74509A73-2321-43BB-AEB9-73A35BD1E93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1342761" y="6085876"/>
            <a:ext cx="731520" cy="643124"/>
          </a:xfrm>
          <a:prstGeom prst="rect">
            <a:avLst/>
          </a:prstGeom>
        </p:spPr>
      </p:pic>
    </p:spTree>
    <p:extLst>
      <p:ext uri="{BB962C8B-B14F-4D97-AF65-F5344CB8AC3E}">
        <p14:creationId xmlns:p14="http://schemas.microsoft.com/office/powerpoint/2010/main" val="32735143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7E059EB-816A-475B-BED3-FBCE6BEAD59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E2BB086-20EC-4E06-B400-2AD3652C389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ACEF6F6-FAFF-468E-A360-CF11923BE0D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5F5386-3082-4EFD-8564-2F7D34647617}" type="datetimeFigureOut">
              <a:rPr lang="en-US" smtClean="0"/>
              <a:t>5/13/2021</a:t>
            </a:fld>
            <a:endParaRPr lang="en-US"/>
          </a:p>
        </p:txBody>
      </p:sp>
      <p:sp>
        <p:nvSpPr>
          <p:cNvPr id="5" name="Footer Placeholder 4">
            <a:extLst>
              <a:ext uri="{FF2B5EF4-FFF2-40B4-BE49-F238E27FC236}">
                <a16:creationId xmlns:a16="http://schemas.microsoft.com/office/drawing/2014/main" id="{AC600C17-9BF8-466C-806B-CC43D2A821F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7CDC628-1979-4261-BE7F-3DD1826CB8F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B869D8D-3314-4333-A44A-0BA80A8A78C7}" type="slidenum">
              <a:rPr lang="en-US" smtClean="0"/>
              <a:t>‹#›</a:t>
            </a:fld>
            <a:endParaRPr lang="en-US"/>
          </a:p>
        </p:txBody>
      </p:sp>
    </p:spTree>
    <p:extLst>
      <p:ext uri="{BB962C8B-B14F-4D97-AF65-F5344CB8AC3E}">
        <p14:creationId xmlns:p14="http://schemas.microsoft.com/office/powerpoint/2010/main" val="2423030756"/>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68" r:id="rId3"/>
    <p:sldLayoutId id="2147483669" r:id="rId4"/>
    <p:sldLayoutId id="2147483663" r:id="rId5"/>
    <p:sldLayoutId id="2147483670" r:id="rId6"/>
    <p:sldLayoutId id="2147483667" r:id="rId7"/>
    <p:sldLayoutId id="2147483665" r:id="rId8"/>
    <p:sldLayoutId id="2147483666" r:id="rId9"/>
    <p:sldLayoutId id="2147483660" r:id="rId10"/>
    <p:sldLayoutId id="2147483661" r:id="rId11"/>
    <p:sldLayoutId id="2147483651" r:id="rId12"/>
    <p:sldLayoutId id="2147483652" r:id="rId13"/>
    <p:sldLayoutId id="2147483653" r:id="rId14"/>
    <p:sldLayoutId id="2147483654" r:id="rId15"/>
    <p:sldLayoutId id="2147483655" r:id="rId16"/>
    <p:sldLayoutId id="2147483656" r:id="rId17"/>
    <p:sldLayoutId id="2147483657" r:id="rId18"/>
    <p:sldLayoutId id="2147483658" r:id="rId19"/>
    <p:sldLayoutId id="2147483659" r:id="rId2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hyperlink" Target="https://nche.ed.gov/resources/" TargetMode="Externa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8.tif"/><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hyperlink" Target="mailto:cendres@serve.org" TargetMode="External"/><Relationship Id="rId2" Type="http://schemas.openxmlformats.org/officeDocument/2006/relationships/hyperlink" Target="mailto:jgoodwin@serve.org" TargetMode="Externa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8" Type="http://schemas.openxmlformats.org/officeDocument/2006/relationships/hyperlink" Target="https://www.facebook.com/NCHEducation" TargetMode="External"/><Relationship Id="rId3" Type="http://schemas.openxmlformats.org/officeDocument/2006/relationships/hyperlink" Target="https://nche.ed.gov/" TargetMode="External"/><Relationship Id="rId7" Type="http://schemas.openxmlformats.org/officeDocument/2006/relationships/hyperlink" Target="https://twitter.com/NCHEducation" TargetMode="External"/><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hyperlink" Target="https://nche.ed.gov/group-training/" TargetMode="External"/><Relationship Id="rId5" Type="http://schemas.openxmlformats.org/officeDocument/2006/relationships/hyperlink" Target="https://nche.ed.gov/resources/" TargetMode="External"/><Relationship Id="rId4" Type="http://schemas.openxmlformats.org/officeDocument/2006/relationships/hyperlink" Target="mailto:homeless@serve.org"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nche.ed.gov/downloads/" TargetMode="External"/><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6A21C9-9789-4F7C-AA41-32DD33060345}"/>
              </a:ext>
            </a:extLst>
          </p:cNvPr>
          <p:cNvSpPr>
            <a:spLocks noGrp="1"/>
          </p:cNvSpPr>
          <p:nvPr>
            <p:ph type="ctrTitle"/>
          </p:nvPr>
        </p:nvSpPr>
        <p:spPr/>
        <p:txBody>
          <a:bodyPr/>
          <a:lstStyle/>
          <a:p>
            <a:r>
              <a:rPr lang="en-US" dirty="0"/>
              <a:t>Welcome To The Webinar </a:t>
            </a:r>
            <a:br>
              <a:rPr lang="en-US" dirty="0"/>
            </a:br>
            <a:br>
              <a:rPr lang="en-US" dirty="0"/>
            </a:br>
            <a:r>
              <a:rPr lang="en-US" dirty="0"/>
              <a:t>We will begin at 2 pm Eastern Time </a:t>
            </a:r>
          </a:p>
        </p:txBody>
      </p:sp>
      <p:pic>
        <p:nvPicPr>
          <p:cNvPr id="5" name="Picture Placeholder 4" descr="A group of people posing for the camera&#10;&#10;Description automatically generated">
            <a:extLst>
              <a:ext uri="{FF2B5EF4-FFF2-40B4-BE49-F238E27FC236}">
                <a16:creationId xmlns:a16="http://schemas.microsoft.com/office/drawing/2014/main" id="{6F74FB11-C489-4DC8-A060-68CC26EC086A}"/>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11334" b="11334"/>
          <a:stretch>
            <a:fillRect/>
          </a:stretch>
        </p:blipFill>
        <p:spPr/>
      </p:pic>
    </p:spTree>
    <p:extLst>
      <p:ext uri="{BB962C8B-B14F-4D97-AF65-F5344CB8AC3E}">
        <p14:creationId xmlns:p14="http://schemas.microsoft.com/office/powerpoint/2010/main" val="6324331"/>
      </p:ext>
    </p:extLst>
  </p:cSld>
  <p:clrMapOvr>
    <a:masterClrMapping/>
  </p:clrMapOvr>
  <mc:AlternateContent xmlns:mc="http://schemas.openxmlformats.org/markup-compatibility/2006" xmlns:p14="http://schemas.microsoft.com/office/powerpoint/2010/main">
    <mc:Choice Requires="p14">
      <p:transition spd="slow" p14:dur="5250"/>
    </mc:Choice>
    <mc:Fallback xmlns="">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7FF917-D4C9-4BA2-889F-71E60C213FA0}"/>
              </a:ext>
            </a:extLst>
          </p:cNvPr>
          <p:cNvSpPr>
            <a:spLocks noGrp="1"/>
          </p:cNvSpPr>
          <p:nvPr>
            <p:ph type="title"/>
          </p:nvPr>
        </p:nvSpPr>
        <p:spPr/>
        <p:txBody>
          <a:bodyPr/>
          <a:lstStyle/>
          <a:p>
            <a:r>
              <a:rPr lang="en-US" dirty="0"/>
              <a:t>The Legislative Wording </a:t>
            </a:r>
          </a:p>
        </p:txBody>
      </p:sp>
      <p:sp>
        <p:nvSpPr>
          <p:cNvPr id="3" name="Content Placeholder 2">
            <a:extLst>
              <a:ext uri="{FF2B5EF4-FFF2-40B4-BE49-F238E27FC236}">
                <a16:creationId xmlns:a16="http://schemas.microsoft.com/office/drawing/2014/main" id="{7A394046-D82F-4B5C-8278-6B47726B680A}"/>
              </a:ext>
            </a:extLst>
          </p:cNvPr>
          <p:cNvSpPr>
            <a:spLocks noGrp="1"/>
          </p:cNvSpPr>
          <p:nvPr>
            <p:ph idx="1"/>
          </p:nvPr>
        </p:nvSpPr>
        <p:spPr/>
        <p:txBody>
          <a:bodyPr>
            <a:normAutofit/>
          </a:bodyPr>
          <a:lstStyle/>
          <a:p>
            <a:pPr marL="0" indent="0" algn="ctr">
              <a:spcBef>
                <a:spcPts val="900"/>
              </a:spcBef>
              <a:buNone/>
            </a:pPr>
            <a:r>
              <a:rPr lang="en-US" dirty="0"/>
              <a:t>The term homeless children and youth</a:t>
            </a:r>
            <a:br>
              <a:rPr lang="en-US" dirty="0"/>
            </a:br>
            <a:r>
              <a:rPr lang="en-US" dirty="0"/>
              <a:t>means individuals who</a:t>
            </a:r>
            <a:br>
              <a:rPr lang="en-US" dirty="0"/>
            </a:br>
            <a:r>
              <a:rPr lang="en-US" b="1" dirty="0"/>
              <a:t>lack a fixed, regular,</a:t>
            </a:r>
            <a:br>
              <a:rPr lang="en-US" b="1" dirty="0"/>
            </a:br>
            <a:r>
              <a:rPr lang="en-US" b="1" dirty="0"/>
              <a:t>and adequate nighttime residence;</a:t>
            </a:r>
          </a:p>
          <a:p>
            <a:pPr marL="0" indent="0" algn="ctr">
              <a:spcBef>
                <a:spcPts val="900"/>
              </a:spcBef>
              <a:buNone/>
            </a:pPr>
            <a:br>
              <a:rPr lang="en-US" b="1" dirty="0"/>
            </a:br>
            <a:r>
              <a:rPr lang="en-US" dirty="0"/>
              <a:t>and includes…</a:t>
            </a:r>
            <a:br>
              <a:rPr lang="en-US" dirty="0"/>
            </a:br>
            <a:r>
              <a:rPr lang="en-US" dirty="0"/>
              <a:t>children and youth who are</a:t>
            </a:r>
            <a:br>
              <a:rPr lang="en-US" dirty="0"/>
            </a:br>
            <a:r>
              <a:rPr lang="en-US" b="1" dirty="0"/>
              <a:t>sharing the housing of other persons due to loss of housing, economic hardship, or a similar reason</a:t>
            </a:r>
            <a:endParaRPr lang="en-US" dirty="0"/>
          </a:p>
          <a:p>
            <a:pPr marL="0" indent="0">
              <a:buNone/>
            </a:pPr>
            <a:endParaRPr lang="en-US" altLang="en-US" dirty="0">
              <a:latin typeface="Tw Cen MT" panose="020B0602020104020603" pitchFamily="34" charset="0"/>
              <a:ea typeface="Tw Cen MT" panose="020B0602020104020603" pitchFamily="34" charset="0"/>
              <a:cs typeface="Tw Cen MT" panose="020B0602020104020603" pitchFamily="34" charset="0"/>
            </a:endParaRPr>
          </a:p>
        </p:txBody>
      </p:sp>
    </p:spTree>
    <p:extLst>
      <p:ext uri="{BB962C8B-B14F-4D97-AF65-F5344CB8AC3E}">
        <p14:creationId xmlns:p14="http://schemas.microsoft.com/office/powerpoint/2010/main" val="3866419872"/>
      </p:ext>
    </p:extLst>
  </p:cSld>
  <p:clrMapOvr>
    <a:masterClrMapping/>
  </p:clrMapOvr>
  <mc:AlternateContent xmlns:mc="http://schemas.openxmlformats.org/markup-compatibility/2006" xmlns:p14="http://schemas.microsoft.com/office/powerpoint/2010/main">
    <mc:Choice Requires="p14">
      <p:transition spd="slow" p14:dur="2000" advTm="47610"/>
    </mc:Choice>
    <mc:Fallback xmlns="">
      <p:transition spd="slow" advTm="4761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9DE6FA-73E8-41D4-9690-9B34930548E9}"/>
              </a:ext>
            </a:extLst>
          </p:cNvPr>
          <p:cNvSpPr>
            <a:spLocks noGrp="1"/>
          </p:cNvSpPr>
          <p:nvPr>
            <p:ph type="title"/>
          </p:nvPr>
        </p:nvSpPr>
        <p:spPr/>
        <p:txBody>
          <a:bodyPr/>
          <a:lstStyle/>
          <a:p>
            <a:r>
              <a:rPr lang="en-US" dirty="0"/>
              <a:t>Fixed, Regular and Adequate </a:t>
            </a:r>
          </a:p>
        </p:txBody>
      </p:sp>
      <p:sp>
        <p:nvSpPr>
          <p:cNvPr id="3" name="Content Placeholder 2">
            <a:extLst>
              <a:ext uri="{FF2B5EF4-FFF2-40B4-BE49-F238E27FC236}">
                <a16:creationId xmlns:a16="http://schemas.microsoft.com/office/drawing/2014/main" id="{B0761745-1B13-4263-A562-1610577E6EA5}"/>
              </a:ext>
            </a:extLst>
          </p:cNvPr>
          <p:cNvSpPr>
            <a:spLocks noGrp="1"/>
          </p:cNvSpPr>
          <p:nvPr>
            <p:ph idx="1"/>
          </p:nvPr>
        </p:nvSpPr>
        <p:spPr/>
        <p:txBody>
          <a:bodyPr>
            <a:normAutofit fontScale="92500" lnSpcReduction="10000"/>
          </a:bodyPr>
          <a:lstStyle/>
          <a:p>
            <a:pPr>
              <a:spcBef>
                <a:spcPts val="700"/>
              </a:spcBef>
            </a:pPr>
            <a:r>
              <a:rPr lang="en-US" b="1" dirty="0"/>
              <a:t>Fixed</a:t>
            </a:r>
          </a:p>
          <a:p>
            <a:pPr lvl="1">
              <a:spcBef>
                <a:spcPts val="700"/>
              </a:spcBef>
            </a:pPr>
            <a:r>
              <a:rPr lang="en-US" dirty="0"/>
              <a:t>Stationary, permanent, not subject to change</a:t>
            </a:r>
          </a:p>
          <a:p>
            <a:pPr>
              <a:spcBef>
                <a:spcPts val="700"/>
              </a:spcBef>
            </a:pPr>
            <a:r>
              <a:rPr lang="en-US" b="1" dirty="0"/>
              <a:t>Regular</a:t>
            </a:r>
          </a:p>
          <a:p>
            <a:pPr lvl="1">
              <a:spcBef>
                <a:spcPts val="700"/>
              </a:spcBef>
            </a:pPr>
            <a:r>
              <a:rPr lang="en-US" dirty="0"/>
              <a:t>Used on a predictable, routine, consistent basis</a:t>
            </a:r>
          </a:p>
          <a:p>
            <a:pPr lvl="1">
              <a:spcBef>
                <a:spcPts val="700"/>
              </a:spcBef>
            </a:pPr>
            <a:r>
              <a:rPr lang="en-US" dirty="0"/>
              <a:t>Consider the relative permanence</a:t>
            </a:r>
          </a:p>
          <a:p>
            <a:pPr>
              <a:spcBef>
                <a:spcPts val="700"/>
              </a:spcBef>
            </a:pPr>
            <a:r>
              <a:rPr lang="en-US" b="1" dirty="0"/>
              <a:t>Adequate</a:t>
            </a:r>
          </a:p>
          <a:p>
            <a:pPr lvl="1">
              <a:spcBef>
                <a:spcPts val="700"/>
              </a:spcBef>
            </a:pPr>
            <a:r>
              <a:rPr lang="en-US" dirty="0"/>
              <a:t>Lawfully and reasonably sufficient</a:t>
            </a:r>
          </a:p>
          <a:p>
            <a:pPr lvl="1">
              <a:spcBef>
                <a:spcPts val="700"/>
              </a:spcBef>
            </a:pPr>
            <a:r>
              <a:rPr lang="en-US" dirty="0"/>
              <a:t>Sufficient for meeting the physical and psychological needs typically met in home environments</a:t>
            </a:r>
          </a:p>
          <a:p>
            <a:pPr>
              <a:spcBef>
                <a:spcPts val="700"/>
              </a:spcBef>
            </a:pPr>
            <a:r>
              <a:rPr lang="en-US" dirty="0"/>
              <a:t>Download NCHE’s </a:t>
            </a:r>
            <a:r>
              <a:rPr lang="en-US" i="1" dirty="0"/>
              <a:t>Determining Eligibility for McKinney-Vento Rights and Services </a:t>
            </a:r>
            <a:r>
              <a:rPr lang="en-US" dirty="0"/>
              <a:t>brief at </a:t>
            </a:r>
            <a:r>
              <a:rPr lang="en-US" dirty="0">
                <a:hlinkClick r:id="rId2"/>
              </a:rPr>
              <a:t>https://nche.ed.gov/resources/</a:t>
            </a:r>
            <a:r>
              <a:rPr lang="en-US" dirty="0"/>
              <a:t> </a:t>
            </a:r>
          </a:p>
          <a:p>
            <a:pPr marL="0" indent="0">
              <a:buNone/>
            </a:pPr>
            <a:endParaRPr lang="en-US" dirty="0"/>
          </a:p>
        </p:txBody>
      </p:sp>
    </p:spTree>
    <p:extLst>
      <p:ext uri="{BB962C8B-B14F-4D97-AF65-F5344CB8AC3E}">
        <p14:creationId xmlns:p14="http://schemas.microsoft.com/office/powerpoint/2010/main" val="1127449507"/>
      </p:ext>
    </p:extLst>
  </p:cSld>
  <p:clrMapOvr>
    <a:masterClrMapping/>
  </p:clrMapOvr>
  <mc:AlternateContent xmlns:mc="http://schemas.openxmlformats.org/markup-compatibility/2006" xmlns:p14="http://schemas.microsoft.com/office/powerpoint/2010/main">
    <mc:Choice Requires="p14">
      <p:transition spd="slow" p14:dur="2000" advTm="45103"/>
    </mc:Choice>
    <mc:Fallback xmlns="">
      <p:transition spd="slow" advTm="45103"/>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9C5A3A-2B4C-45D3-B833-46A151D78E79}"/>
              </a:ext>
            </a:extLst>
          </p:cNvPr>
          <p:cNvSpPr>
            <a:spLocks noGrp="1"/>
          </p:cNvSpPr>
          <p:nvPr>
            <p:ph type="title"/>
          </p:nvPr>
        </p:nvSpPr>
        <p:spPr/>
        <p:txBody>
          <a:bodyPr/>
          <a:lstStyle/>
          <a:p>
            <a:r>
              <a:rPr lang="en-US" dirty="0"/>
              <a:t>“Sharing the housing of other persons…” </a:t>
            </a:r>
          </a:p>
        </p:txBody>
      </p:sp>
      <p:sp>
        <p:nvSpPr>
          <p:cNvPr id="3" name="Content Placeholder 2">
            <a:extLst>
              <a:ext uri="{FF2B5EF4-FFF2-40B4-BE49-F238E27FC236}">
                <a16:creationId xmlns:a16="http://schemas.microsoft.com/office/drawing/2014/main" id="{B5170212-5939-47FA-8C2D-7711C9047626}"/>
              </a:ext>
            </a:extLst>
          </p:cNvPr>
          <p:cNvSpPr>
            <a:spLocks noGrp="1"/>
          </p:cNvSpPr>
          <p:nvPr>
            <p:ph idx="1"/>
          </p:nvPr>
        </p:nvSpPr>
        <p:spPr/>
        <p:txBody>
          <a:bodyPr/>
          <a:lstStyle/>
          <a:p>
            <a:pPr>
              <a:spcBef>
                <a:spcPts val="2400"/>
              </a:spcBef>
            </a:pPr>
            <a:r>
              <a:rPr lang="en-US" dirty="0"/>
              <a:t>Implies that the child or youth is staying in someone else’s residence</a:t>
            </a:r>
          </a:p>
          <a:p>
            <a:pPr>
              <a:spcBef>
                <a:spcPts val="2400"/>
              </a:spcBef>
            </a:pPr>
            <a:r>
              <a:rPr lang="en-US" dirty="0"/>
              <a:t>Clarifying questions:</a:t>
            </a:r>
          </a:p>
          <a:p>
            <a:pPr lvl="1">
              <a:spcBef>
                <a:spcPts val="2400"/>
              </a:spcBef>
            </a:pPr>
            <a:r>
              <a:rPr lang="en-US" dirty="0"/>
              <a:t>Does the family or youth have any legal right to be in the home?</a:t>
            </a:r>
          </a:p>
          <a:p>
            <a:pPr lvl="1">
              <a:spcBef>
                <a:spcPts val="2400"/>
              </a:spcBef>
            </a:pPr>
            <a:r>
              <a:rPr lang="en-US" dirty="0"/>
              <a:t>Can the family or youth be asked to leave at any time with no legal recourse?</a:t>
            </a:r>
          </a:p>
          <a:p>
            <a:pPr lvl="1">
              <a:buFont typeface="Wingdings" panose="05000000000000000000" pitchFamily="2" charset="2"/>
              <a:buChar char="§"/>
            </a:pPr>
            <a:endParaRPr lang="en-US" dirty="0"/>
          </a:p>
        </p:txBody>
      </p:sp>
    </p:spTree>
    <p:extLst>
      <p:ext uri="{BB962C8B-B14F-4D97-AF65-F5344CB8AC3E}">
        <p14:creationId xmlns:p14="http://schemas.microsoft.com/office/powerpoint/2010/main" val="648346966"/>
      </p:ext>
    </p:extLst>
  </p:cSld>
  <p:clrMapOvr>
    <a:masterClrMapping/>
  </p:clrMapOvr>
  <mc:AlternateContent xmlns:mc="http://schemas.openxmlformats.org/markup-compatibility/2006" xmlns:p14="http://schemas.microsoft.com/office/powerpoint/2010/main">
    <mc:Choice Requires="p14">
      <p:transition spd="slow" p14:dur="2000" advTm="34747"/>
    </mc:Choice>
    <mc:Fallback xmlns="">
      <p:transition spd="slow" advTm="34747"/>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12F746-DBFE-40A4-B181-AAA8D2E8A959}"/>
              </a:ext>
            </a:extLst>
          </p:cNvPr>
          <p:cNvSpPr>
            <a:spLocks noGrp="1"/>
          </p:cNvSpPr>
          <p:nvPr>
            <p:ph type="title"/>
          </p:nvPr>
        </p:nvSpPr>
        <p:spPr/>
        <p:txBody>
          <a:bodyPr/>
          <a:lstStyle/>
          <a:p>
            <a:r>
              <a:rPr lang="en-US" dirty="0"/>
              <a:t>Justin </a:t>
            </a:r>
          </a:p>
        </p:txBody>
      </p:sp>
      <p:pic>
        <p:nvPicPr>
          <p:cNvPr id="4" name="Content Placeholder 3">
            <a:extLst>
              <a:ext uri="{FF2B5EF4-FFF2-40B4-BE49-F238E27FC236}">
                <a16:creationId xmlns:a16="http://schemas.microsoft.com/office/drawing/2014/main" id="{876E8999-EDDE-49A4-B253-5DDBA052E984}"/>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4728556" y="2124565"/>
            <a:ext cx="2734887" cy="4110644"/>
          </a:xfrm>
          <a:prstGeom prst="rect">
            <a:avLst/>
          </a:prstGeom>
          <a:ln w="3175">
            <a:solidFill>
              <a:srgbClr val="038A00"/>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34229181"/>
      </p:ext>
    </p:extLst>
  </p:cSld>
  <p:clrMapOvr>
    <a:masterClrMapping/>
  </p:clrMapOvr>
  <mc:AlternateContent xmlns:mc="http://schemas.openxmlformats.org/markup-compatibility/2006" xmlns:p14="http://schemas.microsoft.com/office/powerpoint/2010/main">
    <mc:Choice Requires="p14">
      <p:transition spd="slow" p14:dur="2000" advTm="61566"/>
    </mc:Choice>
    <mc:Fallback xmlns="">
      <p:transition spd="slow" advTm="61566"/>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75D21B-900A-4843-9382-E28E2527D0AF}"/>
              </a:ext>
            </a:extLst>
          </p:cNvPr>
          <p:cNvSpPr>
            <a:spLocks noGrp="1"/>
          </p:cNvSpPr>
          <p:nvPr>
            <p:ph type="title"/>
          </p:nvPr>
        </p:nvSpPr>
        <p:spPr/>
        <p:txBody>
          <a:bodyPr/>
          <a:lstStyle/>
          <a:p>
            <a:r>
              <a:rPr lang="en-US" dirty="0"/>
              <a:t>“…Due to loss of housing…” </a:t>
            </a:r>
          </a:p>
        </p:txBody>
      </p:sp>
      <p:sp>
        <p:nvSpPr>
          <p:cNvPr id="3" name="Content Placeholder 2">
            <a:extLst>
              <a:ext uri="{FF2B5EF4-FFF2-40B4-BE49-F238E27FC236}">
                <a16:creationId xmlns:a16="http://schemas.microsoft.com/office/drawing/2014/main" id="{E719F9BE-73FE-4C2E-9733-D1A7E80C1B80}"/>
              </a:ext>
            </a:extLst>
          </p:cNvPr>
          <p:cNvSpPr>
            <a:spLocks noGrp="1"/>
          </p:cNvSpPr>
          <p:nvPr>
            <p:ph idx="1"/>
          </p:nvPr>
        </p:nvSpPr>
        <p:spPr/>
        <p:txBody>
          <a:bodyPr>
            <a:normAutofit lnSpcReduction="10000"/>
          </a:bodyPr>
          <a:lstStyle/>
          <a:p>
            <a:pPr>
              <a:spcBef>
                <a:spcPts val="1200"/>
              </a:spcBef>
            </a:pPr>
            <a:r>
              <a:rPr lang="en-US" dirty="0"/>
              <a:t>Implies that the student has no personal housing available</a:t>
            </a:r>
          </a:p>
          <a:p>
            <a:pPr>
              <a:spcBef>
                <a:spcPts val="1200"/>
              </a:spcBef>
            </a:pPr>
            <a:r>
              <a:rPr lang="en-US" dirty="0"/>
              <a:t>Clarifying questions: Did the family or youth lose previous housing due to</a:t>
            </a:r>
          </a:p>
          <a:p>
            <a:pPr lvl="1">
              <a:spcBef>
                <a:spcPts val="1200"/>
              </a:spcBef>
            </a:pPr>
            <a:r>
              <a:rPr lang="en-US" dirty="0"/>
              <a:t>An eviction or foreclosure?</a:t>
            </a:r>
          </a:p>
          <a:p>
            <a:pPr lvl="1">
              <a:spcBef>
                <a:spcPts val="1200"/>
              </a:spcBef>
            </a:pPr>
            <a:r>
              <a:rPr lang="en-US" dirty="0"/>
              <a:t>Destruction of or damage to the previous home?</a:t>
            </a:r>
          </a:p>
          <a:p>
            <a:pPr lvl="1">
              <a:spcBef>
                <a:spcPts val="1200"/>
              </a:spcBef>
            </a:pPr>
            <a:r>
              <a:rPr lang="en-US" dirty="0"/>
              <a:t>Unhealthy or unsafe conditions?</a:t>
            </a:r>
          </a:p>
          <a:p>
            <a:pPr lvl="1">
              <a:spcBef>
                <a:spcPts val="1200"/>
              </a:spcBef>
            </a:pPr>
            <a:r>
              <a:rPr lang="en-US" dirty="0"/>
              <a:t>Domestic violence?</a:t>
            </a:r>
          </a:p>
          <a:p>
            <a:pPr lvl="1">
              <a:spcBef>
                <a:spcPts val="1200"/>
              </a:spcBef>
            </a:pPr>
            <a:r>
              <a:rPr lang="en-US" dirty="0"/>
              <a:t>Abuse or neglect?</a:t>
            </a:r>
          </a:p>
          <a:p>
            <a:pPr lvl="1">
              <a:spcBef>
                <a:spcPts val="1200"/>
              </a:spcBef>
            </a:pPr>
            <a:r>
              <a:rPr lang="en-US" dirty="0"/>
              <a:t>The absence of a parent or guardian due to abandonment, parental incarceration, or a similar reason? </a:t>
            </a:r>
          </a:p>
          <a:p>
            <a:pPr marL="0" indent="0">
              <a:buNone/>
            </a:pPr>
            <a:endParaRPr lang="en-US" dirty="0"/>
          </a:p>
        </p:txBody>
      </p:sp>
    </p:spTree>
    <p:extLst>
      <p:ext uri="{BB962C8B-B14F-4D97-AF65-F5344CB8AC3E}">
        <p14:creationId xmlns:p14="http://schemas.microsoft.com/office/powerpoint/2010/main" val="1702128509"/>
      </p:ext>
    </p:extLst>
  </p:cSld>
  <p:clrMapOvr>
    <a:masterClrMapping/>
  </p:clrMapOvr>
  <mc:AlternateContent xmlns:mc="http://schemas.openxmlformats.org/markup-compatibility/2006" xmlns:p14="http://schemas.microsoft.com/office/powerpoint/2010/main">
    <mc:Choice Requires="p14">
      <p:transition spd="slow" p14:dur="2000" advTm="113346"/>
    </mc:Choice>
    <mc:Fallback xmlns="">
      <p:transition spd="slow" advTm="113346"/>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81F4A-1067-4C6D-BC97-EC7ED1F299F0}"/>
              </a:ext>
            </a:extLst>
          </p:cNvPr>
          <p:cNvSpPr>
            <a:spLocks noGrp="1"/>
          </p:cNvSpPr>
          <p:nvPr>
            <p:ph type="title"/>
          </p:nvPr>
        </p:nvSpPr>
        <p:spPr/>
        <p:txBody>
          <a:bodyPr/>
          <a:lstStyle/>
          <a:p>
            <a:r>
              <a:rPr lang="en-US" dirty="0"/>
              <a:t>The Petersons </a:t>
            </a:r>
          </a:p>
        </p:txBody>
      </p:sp>
      <p:pic>
        <p:nvPicPr>
          <p:cNvPr id="4" name="Content Placeholder 3">
            <a:extLst>
              <a:ext uri="{FF2B5EF4-FFF2-40B4-BE49-F238E27FC236}">
                <a16:creationId xmlns:a16="http://schemas.microsoft.com/office/drawing/2014/main" id="{3C2EB5FD-5040-4EDB-A050-FB71811D920C}"/>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552256" y="1847850"/>
            <a:ext cx="7087487" cy="4664075"/>
          </a:xfrm>
          <a:prstGeom prst="rect">
            <a:avLst/>
          </a:prstGeom>
          <a:ln w="3175">
            <a:solidFill>
              <a:srgbClr val="038A00"/>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75375018"/>
      </p:ext>
    </p:extLst>
  </p:cSld>
  <p:clrMapOvr>
    <a:masterClrMapping/>
  </p:clrMapOvr>
  <mc:AlternateContent xmlns:mc="http://schemas.openxmlformats.org/markup-compatibility/2006" xmlns:p14="http://schemas.microsoft.com/office/powerpoint/2010/main">
    <mc:Choice Requires="p14">
      <p:transition spd="slow" p14:dur="2000" advTm="119616"/>
    </mc:Choice>
    <mc:Fallback xmlns="">
      <p:transition spd="slow" advTm="119616"/>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0417B0-C248-4B00-8961-D0FE024B147D}"/>
              </a:ext>
            </a:extLst>
          </p:cNvPr>
          <p:cNvSpPr>
            <a:spLocks noGrp="1"/>
          </p:cNvSpPr>
          <p:nvPr>
            <p:ph type="title"/>
          </p:nvPr>
        </p:nvSpPr>
        <p:spPr/>
        <p:txBody>
          <a:bodyPr/>
          <a:lstStyle/>
          <a:p>
            <a:r>
              <a:rPr lang="en-US" dirty="0"/>
              <a:t>“…Economic Hardship…” </a:t>
            </a:r>
          </a:p>
        </p:txBody>
      </p:sp>
      <p:sp>
        <p:nvSpPr>
          <p:cNvPr id="3" name="Content Placeholder 2">
            <a:extLst>
              <a:ext uri="{FF2B5EF4-FFF2-40B4-BE49-F238E27FC236}">
                <a16:creationId xmlns:a16="http://schemas.microsoft.com/office/drawing/2014/main" id="{C3B4E985-ABF4-49F9-BB38-3124894196B4}"/>
              </a:ext>
            </a:extLst>
          </p:cNvPr>
          <p:cNvSpPr>
            <a:spLocks noGrp="1"/>
          </p:cNvSpPr>
          <p:nvPr>
            <p:ph idx="1"/>
          </p:nvPr>
        </p:nvSpPr>
        <p:spPr/>
        <p:txBody>
          <a:bodyPr>
            <a:normAutofit/>
          </a:bodyPr>
          <a:lstStyle/>
          <a:p>
            <a:pPr>
              <a:spcBef>
                <a:spcPts val="2400"/>
              </a:spcBef>
            </a:pPr>
            <a:r>
              <a:rPr lang="en-US" dirty="0"/>
              <a:t>Implies that limited financial resources have forced the family or youth to leave the personal residence and share housing due to an inability to pay the rent/mortgage and other bills</a:t>
            </a:r>
          </a:p>
          <a:p>
            <a:pPr>
              <a:spcBef>
                <a:spcPts val="2400"/>
              </a:spcBef>
            </a:pPr>
            <a:r>
              <a:rPr lang="en-US" dirty="0"/>
              <a:t>Clarifying question:</a:t>
            </a:r>
          </a:p>
          <a:p>
            <a:pPr lvl="1">
              <a:spcBef>
                <a:spcPts val="2400"/>
              </a:spcBef>
            </a:pPr>
            <a:r>
              <a:rPr lang="en-US" dirty="0"/>
              <a:t>Did economic hardship due to an accident or illness, loss of employment, loss of public benefits, or a similar reason force the family or youth to share the housing of others temporarily?</a:t>
            </a:r>
          </a:p>
          <a:p>
            <a:pPr marL="457200" lvl="1" indent="0">
              <a:buNone/>
            </a:pPr>
            <a:endParaRPr lang="en-US" dirty="0"/>
          </a:p>
          <a:p>
            <a:pPr marL="457200" lvl="1" indent="0">
              <a:buNone/>
            </a:pPr>
            <a:endParaRPr lang="en-US" dirty="0"/>
          </a:p>
        </p:txBody>
      </p:sp>
    </p:spTree>
    <p:extLst>
      <p:ext uri="{BB962C8B-B14F-4D97-AF65-F5344CB8AC3E}">
        <p14:creationId xmlns:p14="http://schemas.microsoft.com/office/powerpoint/2010/main" val="3899204473"/>
      </p:ext>
    </p:extLst>
  </p:cSld>
  <p:clrMapOvr>
    <a:masterClrMapping/>
  </p:clrMapOvr>
  <mc:AlternateContent xmlns:mc="http://schemas.openxmlformats.org/markup-compatibility/2006" xmlns:p14="http://schemas.microsoft.com/office/powerpoint/2010/main">
    <mc:Choice Requires="p14">
      <p:transition spd="slow" p14:dur="2000" advTm="125490"/>
    </mc:Choice>
    <mc:Fallback xmlns="">
      <p:transition spd="slow" advTm="12549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A6B692-07D2-4B08-A0C4-0C45CDDD090E}"/>
              </a:ext>
            </a:extLst>
          </p:cNvPr>
          <p:cNvSpPr>
            <a:spLocks noGrp="1"/>
          </p:cNvSpPr>
          <p:nvPr>
            <p:ph type="title"/>
          </p:nvPr>
        </p:nvSpPr>
        <p:spPr/>
        <p:txBody>
          <a:bodyPr/>
          <a:lstStyle/>
          <a:p>
            <a:r>
              <a:rPr lang="en-US" dirty="0"/>
              <a:t>Celia and Melanie </a:t>
            </a:r>
          </a:p>
        </p:txBody>
      </p:sp>
      <p:pic>
        <p:nvPicPr>
          <p:cNvPr id="4" name="Content Placeholder 3">
            <a:extLst>
              <a:ext uri="{FF2B5EF4-FFF2-40B4-BE49-F238E27FC236}">
                <a16:creationId xmlns:a16="http://schemas.microsoft.com/office/drawing/2014/main" id="{CF9C167F-DEAF-447A-B869-500104702DA2}"/>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3768436" y="2810365"/>
            <a:ext cx="4655127" cy="2739044"/>
          </a:xfrm>
          <a:prstGeom prst="rect">
            <a:avLst/>
          </a:prstGeom>
          <a:ln w="3175">
            <a:solidFill>
              <a:srgbClr val="038A00"/>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34020811"/>
      </p:ext>
    </p:extLst>
  </p:cSld>
  <p:clrMapOvr>
    <a:masterClrMapping/>
  </p:clrMapOvr>
  <mc:AlternateContent xmlns:mc="http://schemas.openxmlformats.org/markup-compatibility/2006" xmlns:p14="http://schemas.microsoft.com/office/powerpoint/2010/main">
    <mc:Choice Requires="p14">
      <p:transition spd="slow" p14:dur="2000" advTm="19120"/>
    </mc:Choice>
    <mc:Fallback xmlns="">
      <p:transition spd="slow" advTm="1912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833070"/>
      </p:ext>
    </p:extLst>
  </p:cSld>
  <p:clrMapOvr>
    <a:masterClrMapping/>
  </p:clrMapOvr>
  <mc:AlternateContent xmlns:mc="http://schemas.openxmlformats.org/markup-compatibility/2006" xmlns:p14="http://schemas.microsoft.com/office/powerpoint/2010/main">
    <mc:Choice Requires="p14">
      <p:transition spd="slow" p14:dur="2000" advTm="80861"/>
    </mc:Choice>
    <mc:Fallback xmlns="">
      <p:transition spd="slow" advTm="80861"/>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74EDBC-84BC-48E9-A893-175E9BBB92FC}"/>
              </a:ext>
            </a:extLst>
          </p:cNvPr>
          <p:cNvSpPr>
            <a:spLocks noGrp="1"/>
          </p:cNvSpPr>
          <p:nvPr>
            <p:ph type="title"/>
          </p:nvPr>
        </p:nvSpPr>
        <p:spPr/>
        <p:txBody>
          <a:bodyPr/>
          <a:lstStyle/>
          <a:p>
            <a:r>
              <a:rPr lang="en-US" dirty="0"/>
              <a:t>Helpful Considerations </a:t>
            </a:r>
          </a:p>
        </p:txBody>
      </p:sp>
      <p:sp>
        <p:nvSpPr>
          <p:cNvPr id="3" name="Content Placeholder 2">
            <a:extLst>
              <a:ext uri="{FF2B5EF4-FFF2-40B4-BE49-F238E27FC236}">
                <a16:creationId xmlns:a16="http://schemas.microsoft.com/office/drawing/2014/main" id="{A128E19A-75FA-46C9-AC37-5B8770FCE634}"/>
              </a:ext>
            </a:extLst>
          </p:cNvPr>
          <p:cNvSpPr>
            <a:spLocks noGrp="1"/>
          </p:cNvSpPr>
          <p:nvPr>
            <p:ph idx="1"/>
          </p:nvPr>
        </p:nvSpPr>
        <p:spPr/>
        <p:txBody>
          <a:bodyPr/>
          <a:lstStyle/>
          <a:p>
            <a:pPr>
              <a:lnSpc>
                <a:spcPct val="90000"/>
              </a:lnSpc>
              <a:spcBef>
                <a:spcPts val="2400"/>
              </a:spcBef>
            </a:pPr>
            <a:r>
              <a:rPr lang="en-US" sz="2800" dirty="0"/>
              <a:t>Consider:</a:t>
            </a:r>
          </a:p>
          <a:p>
            <a:pPr lvl="1">
              <a:lnSpc>
                <a:spcPct val="90000"/>
              </a:lnSpc>
              <a:spcBef>
                <a:spcPts val="2400"/>
              </a:spcBef>
            </a:pPr>
            <a:r>
              <a:rPr lang="en-US" sz="2400" dirty="0"/>
              <a:t>how the shared housing came about</a:t>
            </a:r>
          </a:p>
          <a:p>
            <a:pPr lvl="1">
              <a:lnSpc>
                <a:spcPct val="90000"/>
              </a:lnSpc>
              <a:spcBef>
                <a:spcPts val="2400"/>
              </a:spcBef>
            </a:pPr>
            <a:r>
              <a:rPr lang="en-US" sz="2400" dirty="0"/>
              <a:t>the intention of the residents</a:t>
            </a:r>
          </a:p>
          <a:p>
            <a:pPr lvl="1">
              <a:lnSpc>
                <a:spcPct val="90000"/>
              </a:lnSpc>
              <a:spcBef>
                <a:spcPts val="2400"/>
              </a:spcBef>
            </a:pPr>
            <a:r>
              <a:rPr lang="en-US" sz="2400" dirty="0"/>
              <a:t>the family’s or youth’s housing options if not sharing housing</a:t>
            </a:r>
          </a:p>
          <a:p>
            <a:pPr lvl="1">
              <a:lnSpc>
                <a:spcPct val="90000"/>
              </a:lnSpc>
              <a:spcBef>
                <a:spcPts val="2400"/>
              </a:spcBef>
            </a:pPr>
            <a:r>
              <a:rPr lang="en-US" sz="2400" dirty="0"/>
              <a:t>the fixed, regular, and adequate guiding phrase</a:t>
            </a:r>
          </a:p>
          <a:p>
            <a:pPr>
              <a:lnSpc>
                <a:spcPct val="90000"/>
              </a:lnSpc>
              <a:spcBef>
                <a:spcPts val="2400"/>
              </a:spcBef>
            </a:pPr>
            <a:r>
              <a:rPr lang="en-US" sz="2800" dirty="0"/>
              <a:t>Make determinations on a case-by-case basis</a:t>
            </a:r>
          </a:p>
          <a:p>
            <a:pPr marL="0" indent="0">
              <a:buNone/>
            </a:pPr>
            <a:endParaRPr lang="en-US" dirty="0"/>
          </a:p>
        </p:txBody>
      </p:sp>
    </p:spTree>
    <p:extLst>
      <p:ext uri="{BB962C8B-B14F-4D97-AF65-F5344CB8AC3E}">
        <p14:creationId xmlns:p14="http://schemas.microsoft.com/office/powerpoint/2010/main" val="2198640605"/>
      </p:ext>
    </p:extLst>
  </p:cSld>
  <p:clrMapOvr>
    <a:masterClrMapping/>
  </p:clrMapOvr>
  <mc:AlternateContent xmlns:mc="http://schemas.openxmlformats.org/markup-compatibility/2006" xmlns:p14="http://schemas.microsoft.com/office/powerpoint/2010/main">
    <mc:Choice Requires="p14">
      <p:transition spd="slow" p14:dur="2000" advTm="93934"/>
    </mc:Choice>
    <mc:Fallback xmlns="">
      <p:transition spd="slow" advTm="93934"/>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23FB5A0-F2AD-46CB-BAAC-F1973DF0C308}"/>
              </a:ext>
            </a:extLst>
          </p:cNvPr>
          <p:cNvSpPr>
            <a:spLocks noGrp="1"/>
          </p:cNvSpPr>
          <p:nvPr>
            <p:ph type="ctrTitle"/>
          </p:nvPr>
        </p:nvSpPr>
        <p:spPr>
          <a:xfrm>
            <a:off x="609600" y="3426748"/>
            <a:ext cx="10972800" cy="1828800"/>
          </a:xfrm>
        </p:spPr>
        <p:txBody>
          <a:bodyPr>
            <a:normAutofit/>
          </a:bodyPr>
          <a:lstStyle/>
          <a:p>
            <a:r>
              <a:rPr lang="en-US" sz="4000" dirty="0"/>
              <a:t>Understanding Doubled Up </a:t>
            </a:r>
          </a:p>
        </p:txBody>
      </p:sp>
      <p:sp>
        <p:nvSpPr>
          <p:cNvPr id="13" name="Subtitle 12">
            <a:extLst>
              <a:ext uri="{FF2B5EF4-FFF2-40B4-BE49-F238E27FC236}">
                <a16:creationId xmlns:a16="http://schemas.microsoft.com/office/drawing/2014/main" id="{75774175-F77C-4146-9A75-14B540DF4347}"/>
              </a:ext>
            </a:extLst>
          </p:cNvPr>
          <p:cNvSpPr>
            <a:spLocks noGrp="1"/>
          </p:cNvSpPr>
          <p:nvPr>
            <p:ph type="subTitle" idx="1"/>
          </p:nvPr>
        </p:nvSpPr>
        <p:spPr>
          <a:xfrm>
            <a:off x="609600" y="5245037"/>
            <a:ext cx="10972800" cy="914400"/>
          </a:xfrm>
        </p:spPr>
        <p:txBody>
          <a:bodyPr/>
          <a:lstStyle/>
          <a:p>
            <a:r>
              <a:rPr lang="en-US" dirty="0"/>
              <a:t>The National Center for Homeless Education </a:t>
            </a:r>
          </a:p>
        </p:txBody>
      </p:sp>
      <p:pic>
        <p:nvPicPr>
          <p:cNvPr id="23" name="Picture Placeholder 22" descr="A person smiling for the camera&#10;&#10;Description automatically generated">
            <a:extLst>
              <a:ext uri="{FF2B5EF4-FFF2-40B4-BE49-F238E27FC236}">
                <a16:creationId xmlns:a16="http://schemas.microsoft.com/office/drawing/2014/main" id="{43823F4B-6D44-4C3F-BD1F-A560D7DD0B25}"/>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16680" r="16680"/>
          <a:stretch/>
        </p:blipFill>
        <p:spPr>
          <a:xfrm>
            <a:off x="959740" y="698563"/>
            <a:ext cx="2286000" cy="2286000"/>
          </a:xfrm>
        </p:spPr>
      </p:pic>
      <p:pic>
        <p:nvPicPr>
          <p:cNvPr id="27" name="Picture Placeholder 26" descr="A group of people standing next to a person&#10;&#10;Description automatically generated">
            <a:extLst>
              <a:ext uri="{FF2B5EF4-FFF2-40B4-BE49-F238E27FC236}">
                <a16:creationId xmlns:a16="http://schemas.microsoft.com/office/drawing/2014/main" id="{84723FD4-6D61-4869-8033-3E13ADC529DA}"/>
              </a:ext>
            </a:extLst>
          </p:cNvPr>
          <p:cNvPicPr>
            <a:picLocks noGrp="1" noChangeAspect="1"/>
          </p:cNvPicPr>
          <p:nvPr>
            <p:ph type="pic" sz="quarter" idx="12"/>
          </p:nvPr>
        </p:nvPicPr>
        <p:blipFill rotWithShape="1">
          <a:blip r:embed="rId3">
            <a:extLst>
              <a:ext uri="{28A0092B-C50C-407E-A947-70E740481C1C}">
                <a14:useLocalDpi xmlns:a14="http://schemas.microsoft.com/office/drawing/2010/main" val="0"/>
              </a:ext>
            </a:extLst>
          </a:blip>
          <a:srcRect l="16667" r="16667"/>
          <a:stretch/>
        </p:blipFill>
        <p:spPr>
          <a:xfrm>
            <a:off x="8946262" y="698563"/>
            <a:ext cx="2286000" cy="2286000"/>
          </a:xfrm>
        </p:spPr>
      </p:pic>
      <p:pic>
        <p:nvPicPr>
          <p:cNvPr id="30" name="Picture Placeholder 29" descr="An apple sitting on a table&#10;&#10;Description automatically generated">
            <a:extLst>
              <a:ext uri="{FF2B5EF4-FFF2-40B4-BE49-F238E27FC236}">
                <a16:creationId xmlns:a16="http://schemas.microsoft.com/office/drawing/2014/main" id="{C0E56751-2EB1-4F34-B04E-02439F86B64F}"/>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l="12500" r="12500"/>
          <a:stretch>
            <a:fillRect/>
          </a:stretch>
        </p:blipFill>
        <p:spPr>
          <a:xfrm>
            <a:off x="4953000" y="698563"/>
            <a:ext cx="2286000" cy="2286000"/>
          </a:xfrm>
        </p:spPr>
      </p:pic>
    </p:spTree>
    <p:extLst>
      <p:ext uri="{BB962C8B-B14F-4D97-AF65-F5344CB8AC3E}">
        <p14:creationId xmlns:p14="http://schemas.microsoft.com/office/powerpoint/2010/main" val="2144339717"/>
      </p:ext>
    </p:extLst>
  </p:cSld>
  <p:clrMapOvr>
    <a:masterClrMapping/>
  </p:clrMapOvr>
  <mc:AlternateContent xmlns:mc="http://schemas.openxmlformats.org/markup-compatibility/2006" xmlns:p14="http://schemas.microsoft.com/office/powerpoint/2010/main">
    <mc:Choice Requires="p14">
      <p:transition spd="slow" p14:dur="2000" advTm="5513"/>
    </mc:Choice>
    <mc:Fallback xmlns="">
      <p:transition spd="slow" advTm="5513"/>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E00C4E-6865-42C9-B9B0-6D059C05DFBA}"/>
              </a:ext>
            </a:extLst>
          </p:cNvPr>
          <p:cNvSpPr>
            <a:spLocks noGrp="1"/>
          </p:cNvSpPr>
          <p:nvPr>
            <p:ph type="title"/>
          </p:nvPr>
        </p:nvSpPr>
        <p:spPr/>
        <p:txBody>
          <a:bodyPr/>
          <a:lstStyle/>
          <a:p>
            <a:r>
              <a:rPr lang="en-US" dirty="0"/>
              <a:t>WHAT DO YOU THINK?</a:t>
            </a:r>
          </a:p>
        </p:txBody>
      </p:sp>
      <p:sp>
        <p:nvSpPr>
          <p:cNvPr id="3" name="Content Placeholder 2">
            <a:extLst>
              <a:ext uri="{FF2B5EF4-FFF2-40B4-BE49-F238E27FC236}">
                <a16:creationId xmlns:a16="http://schemas.microsoft.com/office/drawing/2014/main" id="{4AE48268-8C57-498D-9C30-CDC240D29797}"/>
              </a:ext>
            </a:extLst>
          </p:cNvPr>
          <p:cNvSpPr>
            <a:spLocks noGrp="1"/>
          </p:cNvSpPr>
          <p:nvPr>
            <p:ph idx="1"/>
          </p:nvPr>
        </p:nvSpPr>
        <p:spPr/>
        <p:txBody>
          <a:bodyPr vert="horz" lIns="91440" tIns="45720" rIns="91440" bIns="45720" rtlCol="0" anchor="t">
            <a:normAutofit/>
          </a:bodyPr>
          <a:lstStyle/>
          <a:p>
            <a:pPr marL="11112" indent="0" algn="ctr">
              <a:buNone/>
            </a:pPr>
            <a:endParaRPr lang="en-US" b="1" dirty="0">
              <a:solidFill>
                <a:schemeClr val="tx1"/>
              </a:solidFill>
            </a:endParaRPr>
          </a:p>
          <a:p>
            <a:pPr marL="11112" indent="0" algn="ctr">
              <a:buNone/>
            </a:pPr>
            <a:endParaRPr lang="en-US" b="1" dirty="0"/>
          </a:p>
          <a:p>
            <a:pPr marL="11112" indent="0" algn="ctr">
              <a:buNone/>
            </a:pPr>
            <a:endParaRPr lang="en-US" b="1" dirty="0">
              <a:solidFill>
                <a:schemeClr val="tx1"/>
              </a:solidFill>
            </a:endParaRPr>
          </a:p>
          <a:p>
            <a:pPr marL="11112" indent="0" algn="ctr">
              <a:buNone/>
            </a:pPr>
            <a:r>
              <a:rPr lang="en-US" b="1" dirty="0">
                <a:solidFill>
                  <a:schemeClr val="tx1"/>
                </a:solidFill>
              </a:rPr>
              <a:t>Which of the following shared living arrangements would you consider homeless?</a:t>
            </a:r>
          </a:p>
          <a:p>
            <a:endParaRPr lang="en-US" altLang="en-US" dirty="0">
              <a:latin typeface="Calibri Light" panose="020F0302020204030204" pitchFamily="34" charset="0"/>
              <a:ea typeface="Tw Cen MT" panose="020B0602020104020603" pitchFamily="34" charset="0"/>
              <a:cs typeface="Calibri Light" panose="020F0302020204030204" pitchFamily="34" charset="0"/>
            </a:endParaRPr>
          </a:p>
          <a:p>
            <a:pPr marL="457200" lvl="1" indent="0">
              <a:buNone/>
            </a:pPr>
            <a:endParaRPr lang="en-US" dirty="0"/>
          </a:p>
        </p:txBody>
      </p:sp>
    </p:spTree>
    <p:extLst>
      <p:ext uri="{BB962C8B-B14F-4D97-AF65-F5344CB8AC3E}">
        <p14:creationId xmlns:p14="http://schemas.microsoft.com/office/powerpoint/2010/main" val="3064613009"/>
      </p:ext>
    </p:extLst>
  </p:cSld>
  <p:clrMapOvr>
    <a:masterClrMapping/>
  </p:clrMapOvr>
  <mc:AlternateContent xmlns:mc="http://schemas.openxmlformats.org/markup-compatibility/2006" xmlns:p14="http://schemas.microsoft.com/office/powerpoint/2010/main">
    <mc:Choice Requires="p14">
      <p:transition spd="slow" p14:dur="2000" advTm="55691"/>
    </mc:Choice>
    <mc:Fallback xmlns="">
      <p:transition spd="slow" advTm="55691"/>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DDBDF1-7B3D-4E5C-8D5C-5E22FF17DB59}"/>
              </a:ext>
            </a:extLst>
          </p:cNvPr>
          <p:cNvSpPr>
            <a:spLocks noGrp="1"/>
          </p:cNvSpPr>
          <p:nvPr>
            <p:ph type="title"/>
          </p:nvPr>
        </p:nvSpPr>
        <p:spPr/>
        <p:txBody>
          <a:bodyPr/>
          <a:lstStyle/>
          <a:p>
            <a:r>
              <a:rPr lang="en-US" dirty="0"/>
              <a:t>Homeless? </a:t>
            </a:r>
          </a:p>
        </p:txBody>
      </p:sp>
      <p:sp>
        <p:nvSpPr>
          <p:cNvPr id="3" name="Content Placeholder 2">
            <a:extLst>
              <a:ext uri="{FF2B5EF4-FFF2-40B4-BE49-F238E27FC236}">
                <a16:creationId xmlns:a16="http://schemas.microsoft.com/office/drawing/2014/main" id="{F23657D1-823D-4AB9-8D09-A2898F4F0820}"/>
              </a:ext>
            </a:extLst>
          </p:cNvPr>
          <p:cNvSpPr>
            <a:spLocks noGrp="1"/>
          </p:cNvSpPr>
          <p:nvPr>
            <p:ph idx="1"/>
          </p:nvPr>
        </p:nvSpPr>
        <p:spPr/>
        <p:txBody>
          <a:bodyPr/>
          <a:lstStyle/>
          <a:p>
            <a:pPr marL="11112" indent="0" algn="ctr">
              <a:buNone/>
            </a:pPr>
            <a:r>
              <a:rPr lang="en-US" b="1" dirty="0">
                <a:solidFill>
                  <a:srgbClr val="2D696E"/>
                </a:solidFill>
              </a:rPr>
              <a:t>Yes | No | Need more information | Not sure</a:t>
            </a:r>
          </a:p>
          <a:p>
            <a:pPr marL="11112" indent="0" algn="l">
              <a:buNone/>
            </a:pPr>
            <a:endParaRPr lang="en-US" b="0" dirty="0">
              <a:solidFill>
                <a:srgbClr val="2D696E"/>
              </a:solidFill>
            </a:endParaRPr>
          </a:p>
          <a:p>
            <a:pPr marL="11112" indent="0" algn="l">
              <a:buNone/>
            </a:pPr>
            <a:r>
              <a:rPr lang="en-US" b="0" dirty="0">
                <a:solidFill>
                  <a:schemeClr val="tx1"/>
                </a:solidFill>
              </a:rPr>
              <a:t>Will Bolen lived with his wife and three school-age children in Milwaukee. They just moved to Chicago because Will received a promotion requiring him to move to where his company’s home office is located. He and his family are staying with his brother for a couple of weeks until the house they rented is available for them to move into.</a:t>
            </a:r>
          </a:p>
          <a:p>
            <a:endParaRPr lang="en-US" dirty="0"/>
          </a:p>
        </p:txBody>
      </p:sp>
    </p:spTree>
    <p:extLst>
      <p:ext uri="{BB962C8B-B14F-4D97-AF65-F5344CB8AC3E}">
        <p14:creationId xmlns:p14="http://schemas.microsoft.com/office/powerpoint/2010/main" val="2450008434"/>
      </p:ext>
    </p:extLst>
  </p:cSld>
  <p:clrMapOvr>
    <a:masterClrMapping/>
  </p:clrMapOvr>
  <mc:AlternateContent xmlns:mc="http://schemas.openxmlformats.org/markup-compatibility/2006" xmlns:p14="http://schemas.microsoft.com/office/powerpoint/2010/main">
    <mc:Choice Requires="p14">
      <p:transition spd="slow" p14:dur="2000" advTm="46728"/>
    </mc:Choice>
    <mc:Fallback xmlns="">
      <p:transition spd="slow" advTm="46728"/>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5EFAF9-75FF-41CC-8B8A-D88541DBC4A7}"/>
              </a:ext>
            </a:extLst>
          </p:cNvPr>
          <p:cNvSpPr>
            <a:spLocks noGrp="1"/>
          </p:cNvSpPr>
          <p:nvPr>
            <p:ph type="title"/>
          </p:nvPr>
        </p:nvSpPr>
        <p:spPr/>
        <p:txBody>
          <a:bodyPr/>
          <a:lstStyle/>
          <a:p>
            <a:r>
              <a:rPr lang="en-US" dirty="0"/>
              <a:t>Homeless? </a:t>
            </a:r>
          </a:p>
        </p:txBody>
      </p:sp>
      <p:sp>
        <p:nvSpPr>
          <p:cNvPr id="3" name="Content Placeholder 2">
            <a:extLst>
              <a:ext uri="{FF2B5EF4-FFF2-40B4-BE49-F238E27FC236}">
                <a16:creationId xmlns:a16="http://schemas.microsoft.com/office/drawing/2014/main" id="{2A01743B-6B5D-47CB-8386-8F91499EE330}"/>
              </a:ext>
            </a:extLst>
          </p:cNvPr>
          <p:cNvSpPr>
            <a:spLocks noGrp="1"/>
          </p:cNvSpPr>
          <p:nvPr>
            <p:ph idx="1"/>
          </p:nvPr>
        </p:nvSpPr>
        <p:spPr/>
        <p:txBody>
          <a:bodyPr/>
          <a:lstStyle/>
          <a:p>
            <a:pPr marL="11112" indent="0" algn="ctr">
              <a:buNone/>
            </a:pPr>
            <a:r>
              <a:rPr lang="en-US" b="1" dirty="0">
                <a:solidFill>
                  <a:schemeClr val="tx1"/>
                </a:solidFill>
              </a:rPr>
              <a:t>Based on what we know, Will Bolen and his family are not homeless.</a:t>
            </a:r>
            <a:r>
              <a:rPr lang="en-US" b="0" dirty="0">
                <a:solidFill>
                  <a:schemeClr val="tx1"/>
                </a:solidFill>
              </a:rPr>
              <a:t> While they are sharing housing with Will’s brother, it is not due to loss of housing, economic hardship or a similar reason. Will and his family are staying with his brother due to a move based on a job promotion.</a:t>
            </a:r>
          </a:p>
          <a:p>
            <a:pPr marL="0" indent="0">
              <a:buNone/>
            </a:pPr>
            <a:endParaRPr lang="en-US" dirty="0"/>
          </a:p>
        </p:txBody>
      </p:sp>
    </p:spTree>
    <p:extLst>
      <p:ext uri="{BB962C8B-B14F-4D97-AF65-F5344CB8AC3E}">
        <p14:creationId xmlns:p14="http://schemas.microsoft.com/office/powerpoint/2010/main" val="3228782802"/>
      </p:ext>
    </p:extLst>
  </p:cSld>
  <p:clrMapOvr>
    <a:masterClrMapping/>
  </p:clrMapOvr>
  <mc:AlternateContent xmlns:mc="http://schemas.openxmlformats.org/markup-compatibility/2006" xmlns:p14="http://schemas.microsoft.com/office/powerpoint/2010/main">
    <mc:Choice Requires="p14">
      <p:transition spd="slow" p14:dur="2000" advTm="40807"/>
    </mc:Choice>
    <mc:Fallback xmlns="">
      <p:transition spd="slow" advTm="40807"/>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83EA53-F901-4A97-95AF-BFE26985424B}"/>
              </a:ext>
            </a:extLst>
          </p:cNvPr>
          <p:cNvSpPr>
            <a:spLocks noGrp="1"/>
          </p:cNvSpPr>
          <p:nvPr>
            <p:ph type="title"/>
          </p:nvPr>
        </p:nvSpPr>
        <p:spPr/>
        <p:txBody>
          <a:bodyPr/>
          <a:lstStyle/>
          <a:p>
            <a:r>
              <a:rPr lang="en-US" dirty="0"/>
              <a:t>Homeless?</a:t>
            </a:r>
          </a:p>
        </p:txBody>
      </p:sp>
      <p:sp>
        <p:nvSpPr>
          <p:cNvPr id="3" name="Content Placeholder 2">
            <a:extLst>
              <a:ext uri="{FF2B5EF4-FFF2-40B4-BE49-F238E27FC236}">
                <a16:creationId xmlns:a16="http://schemas.microsoft.com/office/drawing/2014/main" id="{B28E5928-B10B-462F-AA07-7EE66636F864}"/>
              </a:ext>
            </a:extLst>
          </p:cNvPr>
          <p:cNvSpPr>
            <a:spLocks noGrp="1"/>
          </p:cNvSpPr>
          <p:nvPr>
            <p:ph idx="1"/>
          </p:nvPr>
        </p:nvSpPr>
        <p:spPr/>
        <p:txBody>
          <a:bodyPr vert="horz" lIns="91440" tIns="45720" rIns="91440" bIns="45720" rtlCol="0" anchor="t">
            <a:normAutofit/>
          </a:bodyPr>
          <a:lstStyle/>
          <a:p>
            <a:pPr marL="11112" indent="0" algn="ctr">
              <a:buNone/>
            </a:pPr>
            <a:r>
              <a:rPr lang="en-US" b="1" dirty="0">
                <a:solidFill>
                  <a:srgbClr val="2D696E"/>
                </a:solidFill>
              </a:rPr>
              <a:t>Yes | No | Need more information | Not sure</a:t>
            </a:r>
          </a:p>
          <a:p>
            <a:pPr marL="11112" indent="0" algn="l">
              <a:buNone/>
            </a:pPr>
            <a:endParaRPr lang="en-US" b="0" dirty="0">
              <a:solidFill>
                <a:schemeClr val="tx1"/>
              </a:solidFill>
            </a:endParaRPr>
          </a:p>
          <a:p>
            <a:pPr marL="11112" indent="0">
              <a:buNone/>
            </a:pPr>
            <a:r>
              <a:rPr lang="en-US" dirty="0">
                <a:solidFill>
                  <a:schemeClr val="tx1"/>
                </a:solidFill>
              </a:rPr>
              <a:t>Mariana’s mom struggles with substance abuse. As a result, she often has strangers in the home and participates in activities that cause Mariana to feel anxious and unsafe. Eventually, Mariana came to the conclusion that she would be safer living on her own. She ran away, swearing she would never live with her mom again. She is now crashing on the couch of an older friend that she met at the mall last week.</a:t>
            </a:r>
          </a:p>
          <a:p>
            <a:pPr lvl="1">
              <a:buFont typeface="Wingdings" panose="05000000000000000000" pitchFamily="2" charset="2"/>
              <a:buChar char="§"/>
            </a:pPr>
            <a:endParaRPr lang="en-US" dirty="0"/>
          </a:p>
        </p:txBody>
      </p:sp>
    </p:spTree>
    <p:extLst>
      <p:ext uri="{BB962C8B-B14F-4D97-AF65-F5344CB8AC3E}">
        <p14:creationId xmlns:p14="http://schemas.microsoft.com/office/powerpoint/2010/main" val="3046056123"/>
      </p:ext>
    </p:extLst>
  </p:cSld>
  <p:clrMapOvr>
    <a:masterClrMapping/>
  </p:clrMapOvr>
  <mc:AlternateContent xmlns:mc="http://schemas.openxmlformats.org/markup-compatibility/2006" xmlns:p14="http://schemas.microsoft.com/office/powerpoint/2010/main">
    <mc:Choice Requires="p14">
      <p:transition spd="slow" p14:dur="2000" advTm="57920"/>
    </mc:Choice>
    <mc:Fallback xmlns="">
      <p:transition spd="slow" advTm="5792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2F62B1-4ACF-49B8-815F-541C82BDF2A2}"/>
              </a:ext>
            </a:extLst>
          </p:cNvPr>
          <p:cNvSpPr>
            <a:spLocks noGrp="1"/>
          </p:cNvSpPr>
          <p:nvPr>
            <p:ph type="title"/>
          </p:nvPr>
        </p:nvSpPr>
        <p:spPr/>
        <p:txBody>
          <a:bodyPr/>
          <a:lstStyle/>
          <a:p>
            <a:r>
              <a:rPr lang="en-US" dirty="0"/>
              <a:t>Homeless?</a:t>
            </a:r>
          </a:p>
        </p:txBody>
      </p:sp>
      <p:sp>
        <p:nvSpPr>
          <p:cNvPr id="3" name="Content Placeholder 2">
            <a:extLst>
              <a:ext uri="{FF2B5EF4-FFF2-40B4-BE49-F238E27FC236}">
                <a16:creationId xmlns:a16="http://schemas.microsoft.com/office/drawing/2014/main" id="{4F0B8883-0BC4-484A-81A6-26C2056BEF6E}"/>
              </a:ext>
            </a:extLst>
          </p:cNvPr>
          <p:cNvSpPr>
            <a:spLocks noGrp="1"/>
          </p:cNvSpPr>
          <p:nvPr>
            <p:ph idx="1"/>
          </p:nvPr>
        </p:nvSpPr>
        <p:spPr/>
        <p:txBody>
          <a:bodyPr vert="horz" lIns="91440" tIns="45720" rIns="91440" bIns="45720" rtlCol="0" anchor="t">
            <a:normAutofit/>
          </a:bodyPr>
          <a:lstStyle/>
          <a:p>
            <a:pPr marL="11112" indent="0" algn="ctr">
              <a:buNone/>
            </a:pPr>
            <a:r>
              <a:rPr lang="en-US" b="1" dirty="0">
                <a:solidFill>
                  <a:schemeClr val="tx1"/>
                </a:solidFill>
              </a:rPr>
              <a:t>Based on what we know, Mariana is homeless. </a:t>
            </a:r>
            <a:r>
              <a:rPr lang="en-US" b="0" dirty="0">
                <a:solidFill>
                  <a:schemeClr val="tx1"/>
                </a:solidFill>
              </a:rPr>
              <a:t>She left home because she felt physically and emotionally unsafe there. Sleeping on the couch of a friend she met at the mall last week would not qualify as a fixed, regular, and adequate nighttime residence.</a:t>
            </a:r>
          </a:p>
          <a:p>
            <a:pPr marL="457200" lvl="1" indent="0">
              <a:buNone/>
            </a:pPr>
            <a:endParaRPr lang="en-US" dirty="0"/>
          </a:p>
        </p:txBody>
      </p:sp>
    </p:spTree>
    <p:extLst>
      <p:ext uri="{BB962C8B-B14F-4D97-AF65-F5344CB8AC3E}">
        <p14:creationId xmlns:p14="http://schemas.microsoft.com/office/powerpoint/2010/main" val="3057714647"/>
      </p:ext>
    </p:extLst>
  </p:cSld>
  <p:clrMapOvr>
    <a:masterClrMapping/>
  </p:clrMapOvr>
  <mc:AlternateContent xmlns:mc="http://schemas.openxmlformats.org/markup-compatibility/2006" xmlns:p14="http://schemas.microsoft.com/office/powerpoint/2010/main">
    <mc:Choice Requires="p14">
      <p:transition spd="slow" p14:dur="2000" advTm="57618"/>
    </mc:Choice>
    <mc:Fallback xmlns="">
      <p:transition spd="slow" advTm="57618"/>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932F6A-9DA5-45BF-A0F6-AADFAE58483C}"/>
              </a:ext>
            </a:extLst>
          </p:cNvPr>
          <p:cNvSpPr>
            <a:spLocks noGrp="1"/>
          </p:cNvSpPr>
          <p:nvPr>
            <p:ph type="title"/>
          </p:nvPr>
        </p:nvSpPr>
        <p:spPr/>
        <p:txBody>
          <a:bodyPr/>
          <a:lstStyle/>
          <a:p>
            <a:r>
              <a:rPr lang="en-US" dirty="0"/>
              <a:t>Homeless? </a:t>
            </a:r>
          </a:p>
        </p:txBody>
      </p:sp>
      <p:sp>
        <p:nvSpPr>
          <p:cNvPr id="3" name="Content Placeholder 2">
            <a:extLst>
              <a:ext uri="{FF2B5EF4-FFF2-40B4-BE49-F238E27FC236}">
                <a16:creationId xmlns:a16="http://schemas.microsoft.com/office/drawing/2014/main" id="{8F99CB1A-8E24-4F68-ACCA-67742B31126F}"/>
              </a:ext>
            </a:extLst>
          </p:cNvPr>
          <p:cNvSpPr>
            <a:spLocks noGrp="1"/>
          </p:cNvSpPr>
          <p:nvPr>
            <p:ph idx="1"/>
          </p:nvPr>
        </p:nvSpPr>
        <p:spPr/>
        <p:txBody>
          <a:bodyPr vert="horz" lIns="91440" tIns="45720" rIns="91440" bIns="45720" rtlCol="0" anchor="t">
            <a:normAutofit/>
          </a:bodyPr>
          <a:lstStyle/>
          <a:p>
            <a:pPr marL="11112" indent="0" algn="ctr">
              <a:buNone/>
            </a:pPr>
            <a:r>
              <a:rPr lang="en-US" b="1" dirty="0">
                <a:solidFill>
                  <a:srgbClr val="2D696E"/>
                </a:solidFill>
              </a:rPr>
              <a:t>Yes | No | Need more information | Not sure</a:t>
            </a:r>
          </a:p>
          <a:p>
            <a:pPr marL="11112" indent="0" algn="l">
              <a:buNone/>
            </a:pPr>
            <a:endParaRPr lang="en-US" b="0" dirty="0">
              <a:solidFill>
                <a:schemeClr val="tx1"/>
              </a:solidFill>
            </a:endParaRPr>
          </a:p>
          <a:p>
            <a:pPr marL="11112" indent="0">
              <a:buNone/>
            </a:pPr>
            <a:r>
              <a:rPr lang="en-US" dirty="0">
                <a:solidFill>
                  <a:schemeClr val="tx1"/>
                </a:solidFill>
              </a:rPr>
              <a:t>Devon shows up at your school mid-way through the semester to enroll his daughter, Shayna. When you ask for proof of residence, he explains that they’ve just moved in with his parents who live a few blocks away.</a:t>
            </a:r>
          </a:p>
          <a:p>
            <a:pPr marL="0" indent="0" algn="r">
              <a:buNone/>
            </a:pPr>
            <a:endParaRPr lang="en-US" altLang="en-US" dirty="0">
              <a:ea typeface="Tw Cen MT" panose="020B0602020104020603" pitchFamily="34" charset="0"/>
              <a:cs typeface="Tw Cen MT" panose="020B0602020104020603" pitchFamily="34" charset="0"/>
            </a:endParaRPr>
          </a:p>
          <a:p>
            <a:pPr marL="0" indent="0">
              <a:buNone/>
            </a:pPr>
            <a:endParaRPr lang="en-US" dirty="0"/>
          </a:p>
        </p:txBody>
      </p:sp>
    </p:spTree>
    <p:extLst>
      <p:ext uri="{BB962C8B-B14F-4D97-AF65-F5344CB8AC3E}">
        <p14:creationId xmlns:p14="http://schemas.microsoft.com/office/powerpoint/2010/main" val="3979964980"/>
      </p:ext>
    </p:extLst>
  </p:cSld>
  <p:clrMapOvr>
    <a:masterClrMapping/>
  </p:clrMapOvr>
  <mc:AlternateContent xmlns:mc="http://schemas.openxmlformats.org/markup-compatibility/2006" xmlns:p14="http://schemas.microsoft.com/office/powerpoint/2010/main">
    <mc:Choice Requires="p14">
      <p:transition spd="slow" p14:dur="2000" advTm="22719"/>
    </mc:Choice>
    <mc:Fallback xmlns="">
      <p:transition spd="slow" advTm="22719"/>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18F094-6A0A-40D1-88BA-481286356858}"/>
              </a:ext>
            </a:extLst>
          </p:cNvPr>
          <p:cNvSpPr>
            <a:spLocks noGrp="1"/>
          </p:cNvSpPr>
          <p:nvPr>
            <p:ph type="title"/>
          </p:nvPr>
        </p:nvSpPr>
        <p:spPr/>
        <p:txBody>
          <a:bodyPr/>
          <a:lstStyle/>
          <a:p>
            <a:r>
              <a:rPr lang="en-US" dirty="0"/>
              <a:t>Homeless? </a:t>
            </a:r>
          </a:p>
        </p:txBody>
      </p:sp>
      <p:sp>
        <p:nvSpPr>
          <p:cNvPr id="3" name="Content Placeholder 2">
            <a:extLst>
              <a:ext uri="{FF2B5EF4-FFF2-40B4-BE49-F238E27FC236}">
                <a16:creationId xmlns:a16="http://schemas.microsoft.com/office/drawing/2014/main" id="{C7EA438B-96FA-4DB6-94FE-D0DAFDD9B2CC}"/>
              </a:ext>
            </a:extLst>
          </p:cNvPr>
          <p:cNvSpPr>
            <a:spLocks noGrp="1"/>
          </p:cNvSpPr>
          <p:nvPr>
            <p:ph idx="1"/>
          </p:nvPr>
        </p:nvSpPr>
        <p:spPr/>
        <p:txBody>
          <a:bodyPr vert="horz" lIns="91440" tIns="45720" rIns="91440" bIns="45720" rtlCol="0" anchor="t">
            <a:normAutofit/>
          </a:bodyPr>
          <a:lstStyle/>
          <a:p>
            <a:pPr marL="0" indent="0" algn="ctr">
              <a:buNone/>
            </a:pPr>
            <a:r>
              <a:rPr lang="en-US" b="1" dirty="0">
                <a:solidFill>
                  <a:schemeClr val="tx1"/>
                </a:solidFill>
              </a:rPr>
              <a:t>You likely will need more information. </a:t>
            </a:r>
            <a:r>
              <a:rPr lang="en-US" dirty="0">
                <a:solidFill>
                  <a:schemeClr val="tx1"/>
                </a:solidFill>
              </a:rPr>
              <a:t>Devon and Shayna’s living arrangement may or may not be considered homeless, based on the additional information you learn.</a:t>
            </a:r>
          </a:p>
          <a:p>
            <a:pPr marL="0" indent="0">
              <a:buNone/>
            </a:pPr>
            <a:endParaRPr lang="en-US" dirty="0"/>
          </a:p>
        </p:txBody>
      </p:sp>
    </p:spTree>
    <p:extLst>
      <p:ext uri="{BB962C8B-B14F-4D97-AF65-F5344CB8AC3E}">
        <p14:creationId xmlns:p14="http://schemas.microsoft.com/office/powerpoint/2010/main" val="280516740"/>
      </p:ext>
    </p:extLst>
  </p:cSld>
  <p:clrMapOvr>
    <a:masterClrMapping/>
  </p:clrMapOvr>
  <mc:AlternateContent xmlns:mc="http://schemas.openxmlformats.org/markup-compatibility/2006" xmlns:p14="http://schemas.microsoft.com/office/powerpoint/2010/main">
    <mc:Choice Requires="p14">
      <p:transition spd="slow" p14:dur="2000" advTm="99948"/>
    </mc:Choice>
    <mc:Fallback xmlns="">
      <p:transition spd="slow" advTm="99948"/>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2733024"/>
      </p:ext>
    </p:extLst>
  </p:cSld>
  <p:clrMapOvr>
    <a:masterClrMapping/>
  </p:clrMapOvr>
  <mc:AlternateContent xmlns:mc="http://schemas.openxmlformats.org/markup-compatibility/2006" xmlns:p14="http://schemas.microsoft.com/office/powerpoint/2010/main">
    <mc:Choice Requires="p14">
      <p:transition spd="slow" p14:dur="2000" advTm="171443"/>
    </mc:Choice>
    <mc:Fallback xmlns="">
      <p:transition spd="slow" advTm="171443"/>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1C5FA4B-BBFA-4C4C-970F-8AD71885DCC5}"/>
              </a:ext>
            </a:extLst>
          </p:cNvPr>
          <p:cNvSpPr>
            <a:spLocks noGrp="1"/>
          </p:cNvSpPr>
          <p:nvPr>
            <p:ph type="title"/>
          </p:nvPr>
        </p:nvSpPr>
        <p:spPr/>
        <p:txBody>
          <a:bodyPr/>
          <a:lstStyle/>
          <a:p>
            <a:r>
              <a:rPr lang="en-US" dirty="0"/>
              <a:t>Thank You for Joining Us!</a:t>
            </a:r>
          </a:p>
        </p:txBody>
      </p:sp>
      <p:sp>
        <p:nvSpPr>
          <p:cNvPr id="2" name="Content Placeholder 1">
            <a:extLst>
              <a:ext uri="{FF2B5EF4-FFF2-40B4-BE49-F238E27FC236}">
                <a16:creationId xmlns:a16="http://schemas.microsoft.com/office/drawing/2014/main" id="{9BF23025-9A4A-49F4-9BB1-606AB1E3E344}"/>
              </a:ext>
            </a:extLst>
          </p:cNvPr>
          <p:cNvSpPr>
            <a:spLocks noGrp="1"/>
          </p:cNvSpPr>
          <p:nvPr>
            <p:ph idx="1"/>
          </p:nvPr>
        </p:nvSpPr>
        <p:spPr/>
        <p:txBody>
          <a:bodyPr>
            <a:normAutofit/>
          </a:bodyPr>
          <a:lstStyle/>
          <a:p>
            <a:pPr marL="0" indent="0">
              <a:spcBef>
                <a:spcPts val="2400"/>
              </a:spcBef>
              <a:buNone/>
            </a:pPr>
            <a:r>
              <a:rPr lang="en-US" dirty="0">
                <a:latin typeface="Calibri Light" panose="020F0302020204030204" pitchFamily="34" charset="0"/>
                <a:cs typeface="Calibri Light" panose="020F0302020204030204" pitchFamily="34" charset="0"/>
              </a:rPr>
              <a:t>Live webinar participants will receive a follow-up e-mail shortly.</a:t>
            </a:r>
          </a:p>
          <a:p>
            <a:pPr lvl="1">
              <a:spcBef>
                <a:spcPts val="2400"/>
              </a:spcBef>
            </a:pPr>
            <a:r>
              <a:rPr lang="en-US" dirty="0">
                <a:latin typeface="Calibri Light" panose="020F0302020204030204" pitchFamily="34" charset="0"/>
                <a:cs typeface="Calibri Light" panose="020F0302020204030204" pitchFamily="34" charset="0"/>
              </a:rPr>
              <a:t>Link to webpage where you can download handouts</a:t>
            </a:r>
          </a:p>
          <a:p>
            <a:pPr lvl="1">
              <a:spcBef>
                <a:spcPts val="2400"/>
              </a:spcBef>
            </a:pPr>
            <a:r>
              <a:rPr lang="en-US" dirty="0">
                <a:latin typeface="Calibri Light" panose="020F0302020204030204" pitchFamily="34" charset="0"/>
                <a:cs typeface="Calibri Light" panose="020F0302020204030204" pitchFamily="34" charset="0"/>
              </a:rPr>
              <a:t>Link to a brief, anonymous online evaluation; once your evaluation is completed, you’ll be directed to a webpage to download a certificate of completion, if desired</a:t>
            </a:r>
          </a:p>
        </p:txBody>
      </p:sp>
    </p:spTree>
    <p:extLst>
      <p:ext uri="{BB962C8B-B14F-4D97-AF65-F5344CB8AC3E}">
        <p14:creationId xmlns:p14="http://schemas.microsoft.com/office/powerpoint/2010/main" val="1001055098"/>
      </p:ext>
    </p:extLst>
  </p:cSld>
  <p:clrMapOvr>
    <a:masterClrMapping/>
  </p:clrMapOvr>
  <mc:AlternateContent xmlns:mc="http://schemas.openxmlformats.org/markup-compatibility/2006" xmlns:p14="http://schemas.microsoft.com/office/powerpoint/2010/main">
    <mc:Choice Requires="p14">
      <p:transition spd="slow" p14:dur="2000" advTm="52744"/>
    </mc:Choice>
    <mc:Fallback xmlns="">
      <p:transition spd="slow" advTm="52744"/>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340652A-D2DE-480E-A04C-5519569A523A}"/>
              </a:ext>
            </a:extLst>
          </p:cNvPr>
          <p:cNvSpPr>
            <a:spLocks noGrp="1"/>
          </p:cNvSpPr>
          <p:nvPr>
            <p:ph idx="1"/>
          </p:nvPr>
        </p:nvSpPr>
        <p:spPr/>
        <p:txBody>
          <a:bodyPr/>
          <a:lstStyle/>
          <a:p>
            <a:pPr lvl="1">
              <a:spcBef>
                <a:spcPts val="4200"/>
              </a:spcBef>
            </a:pPr>
            <a:r>
              <a:rPr lang="en-US" dirty="0"/>
              <a:t>Jacinda Goodwin</a:t>
            </a:r>
          </a:p>
          <a:p>
            <a:pPr lvl="1">
              <a:spcBef>
                <a:spcPts val="4200"/>
              </a:spcBef>
            </a:pPr>
            <a:r>
              <a:rPr lang="en-US" dirty="0"/>
              <a:t>Program Specialist </a:t>
            </a:r>
          </a:p>
          <a:p>
            <a:pPr lvl="1">
              <a:spcBef>
                <a:spcPts val="4200"/>
              </a:spcBef>
            </a:pPr>
            <a:r>
              <a:rPr lang="en-US" dirty="0"/>
              <a:t>NCHE </a:t>
            </a:r>
          </a:p>
          <a:p>
            <a:pPr lvl="1">
              <a:spcBef>
                <a:spcPts val="4200"/>
              </a:spcBef>
            </a:pPr>
            <a:r>
              <a:rPr lang="en-US" dirty="0">
                <a:hlinkClick r:id="rId2"/>
              </a:rPr>
              <a:t>jgoodwin@serve.org</a:t>
            </a:r>
            <a:r>
              <a:rPr lang="en-US" dirty="0"/>
              <a:t> </a:t>
            </a:r>
          </a:p>
        </p:txBody>
      </p:sp>
      <p:sp>
        <p:nvSpPr>
          <p:cNvPr id="4" name="Title 3">
            <a:extLst>
              <a:ext uri="{FF2B5EF4-FFF2-40B4-BE49-F238E27FC236}">
                <a16:creationId xmlns:a16="http://schemas.microsoft.com/office/drawing/2014/main" id="{8B2E6516-D8D7-4423-BFBD-3F34C4514D2E}"/>
              </a:ext>
            </a:extLst>
          </p:cNvPr>
          <p:cNvSpPr>
            <a:spLocks noGrp="1"/>
          </p:cNvSpPr>
          <p:nvPr>
            <p:ph type="title"/>
          </p:nvPr>
        </p:nvSpPr>
        <p:spPr/>
        <p:txBody>
          <a:bodyPr/>
          <a:lstStyle/>
          <a:p>
            <a:r>
              <a:rPr lang="en-US" dirty="0"/>
              <a:t>Meet Your Presenters </a:t>
            </a:r>
          </a:p>
        </p:txBody>
      </p:sp>
      <p:sp>
        <p:nvSpPr>
          <p:cNvPr id="6" name="Content Placeholder 5">
            <a:extLst>
              <a:ext uri="{FF2B5EF4-FFF2-40B4-BE49-F238E27FC236}">
                <a16:creationId xmlns:a16="http://schemas.microsoft.com/office/drawing/2014/main" id="{3F9286A4-B8E5-4E1E-90D1-DF6BD21F01B4}"/>
              </a:ext>
            </a:extLst>
          </p:cNvPr>
          <p:cNvSpPr>
            <a:spLocks noGrp="1"/>
          </p:cNvSpPr>
          <p:nvPr>
            <p:ph idx="10"/>
          </p:nvPr>
        </p:nvSpPr>
        <p:spPr/>
        <p:txBody>
          <a:bodyPr/>
          <a:lstStyle/>
          <a:p>
            <a:pPr lvl="1">
              <a:spcBef>
                <a:spcPts val="4200"/>
              </a:spcBef>
            </a:pPr>
            <a:r>
              <a:rPr lang="en-US" dirty="0"/>
              <a:t>Christina Endres</a:t>
            </a:r>
          </a:p>
          <a:p>
            <a:pPr lvl="1">
              <a:spcBef>
                <a:spcPts val="4200"/>
              </a:spcBef>
            </a:pPr>
            <a:r>
              <a:rPr lang="en-US" dirty="0"/>
              <a:t>Program Specialist </a:t>
            </a:r>
          </a:p>
          <a:p>
            <a:pPr lvl="1">
              <a:spcBef>
                <a:spcPts val="4200"/>
              </a:spcBef>
            </a:pPr>
            <a:r>
              <a:rPr lang="en-US" dirty="0"/>
              <a:t>NCHE </a:t>
            </a:r>
          </a:p>
          <a:p>
            <a:pPr lvl="1">
              <a:spcBef>
                <a:spcPts val="4200"/>
              </a:spcBef>
            </a:pPr>
            <a:r>
              <a:rPr lang="en-US" dirty="0">
                <a:hlinkClick r:id="rId3"/>
              </a:rPr>
              <a:t>cendres@serve.org</a:t>
            </a:r>
            <a:r>
              <a:rPr lang="en-US" dirty="0"/>
              <a:t> </a:t>
            </a:r>
          </a:p>
        </p:txBody>
      </p:sp>
    </p:spTree>
    <p:extLst>
      <p:ext uri="{BB962C8B-B14F-4D97-AF65-F5344CB8AC3E}">
        <p14:creationId xmlns:p14="http://schemas.microsoft.com/office/powerpoint/2010/main" val="6741048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23FD0CB-B9EC-4CC1-8BC9-7C6B128DFA32}"/>
              </a:ext>
            </a:extLst>
          </p:cNvPr>
          <p:cNvSpPr>
            <a:spLocks noGrp="1"/>
          </p:cNvSpPr>
          <p:nvPr>
            <p:ph type="title"/>
          </p:nvPr>
        </p:nvSpPr>
        <p:spPr/>
        <p:txBody>
          <a:bodyPr/>
          <a:lstStyle/>
          <a:p>
            <a:r>
              <a:rPr lang="en-US" dirty="0"/>
              <a:t>About NCHE</a:t>
            </a:r>
          </a:p>
        </p:txBody>
      </p:sp>
      <p:sp>
        <p:nvSpPr>
          <p:cNvPr id="6" name="Content Placeholder 5">
            <a:extLst>
              <a:ext uri="{FF2B5EF4-FFF2-40B4-BE49-F238E27FC236}">
                <a16:creationId xmlns:a16="http://schemas.microsoft.com/office/drawing/2014/main" id="{3DAAEEB8-E377-4EB3-A29D-31ADBF7EBDC0}"/>
              </a:ext>
            </a:extLst>
          </p:cNvPr>
          <p:cNvSpPr>
            <a:spLocks noGrp="1"/>
          </p:cNvSpPr>
          <p:nvPr>
            <p:ph idx="1"/>
          </p:nvPr>
        </p:nvSpPr>
        <p:spPr/>
        <p:txBody>
          <a:bodyPr>
            <a:normAutofit lnSpcReduction="10000"/>
          </a:bodyPr>
          <a:lstStyle/>
          <a:p>
            <a:pPr marL="0" indent="0">
              <a:spcBef>
                <a:spcPts val="1600"/>
              </a:spcBef>
              <a:buNone/>
            </a:pPr>
            <a:r>
              <a:rPr lang="en-US" b="1" dirty="0">
                <a:latin typeface="Calibri Light" panose="020F0302020204030204" pitchFamily="34" charset="0"/>
                <a:cs typeface="Calibri Light" panose="020F0302020204030204" pitchFamily="34" charset="0"/>
              </a:rPr>
              <a:t>NCHE</a:t>
            </a:r>
            <a:r>
              <a:rPr lang="en-US" dirty="0">
                <a:latin typeface="Calibri Light" panose="020F0302020204030204" pitchFamily="34" charset="0"/>
                <a:cs typeface="Calibri Light" panose="020F0302020204030204" pitchFamily="34" charset="0"/>
              </a:rPr>
              <a:t> is the U.S. Department of Education’s technical assistance center for the federal Education for Homeless Children and Youth (EHCY) Program.</a:t>
            </a:r>
          </a:p>
          <a:p>
            <a:pPr lvl="1">
              <a:spcBef>
                <a:spcPts val="1600"/>
              </a:spcBef>
            </a:pPr>
            <a:r>
              <a:rPr lang="en-US" dirty="0">
                <a:latin typeface="Calibri Light" panose="020F0302020204030204" pitchFamily="34" charset="0"/>
                <a:cs typeface="Calibri Light" panose="020F0302020204030204" pitchFamily="34" charset="0"/>
              </a:rPr>
              <a:t>Website: </a:t>
            </a:r>
            <a:r>
              <a:rPr lang="en-US" dirty="0">
                <a:latin typeface="Calibri Light" panose="020F0302020204030204" pitchFamily="34" charset="0"/>
                <a:cs typeface="Calibri Light" panose="020F0302020204030204" pitchFamily="34" charset="0"/>
                <a:hlinkClick r:id="rId3"/>
              </a:rPr>
              <a:t>https://nche.ed.gov/</a:t>
            </a:r>
            <a:r>
              <a:rPr lang="en-US" dirty="0">
                <a:latin typeface="Calibri Light" panose="020F0302020204030204" pitchFamily="34" charset="0"/>
                <a:cs typeface="Calibri Light" panose="020F0302020204030204" pitchFamily="34" charset="0"/>
              </a:rPr>
              <a:t>   </a:t>
            </a:r>
          </a:p>
          <a:p>
            <a:pPr lvl="1">
              <a:spcBef>
                <a:spcPts val="1600"/>
              </a:spcBef>
            </a:pPr>
            <a:r>
              <a:rPr lang="en-US" dirty="0">
                <a:latin typeface="Calibri Light" panose="020F0302020204030204" pitchFamily="34" charset="0"/>
                <a:cs typeface="Calibri Light" panose="020F0302020204030204" pitchFamily="34" charset="0"/>
              </a:rPr>
              <a:t>Helpline: 800-308-2145 or </a:t>
            </a:r>
            <a:r>
              <a:rPr lang="en-US" dirty="0">
                <a:latin typeface="Calibri Light" panose="020F0302020204030204" pitchFamily="34" charset="0"/>
                <a:cs typeface="Calibri Light" panose="020F0302020204030204" pitchFamily="34" charset="0"/>
                <a:hlinkClick r:id="rId4"/>
              </a:rPr>
              <a:t>homeless@serve.org</a:t>
            </a:r>
            <a:r>
              <a:rPr lang="en-US" dirty="0">
                <a:latin typeface="Calibri Light" panose="020F0302020204030204" pitchFamily="34" charset="0"/>
                <a:cs typeface="Calibri Light" panose="020F0302020204030204" pitchFamily="34" charset="0"/>
              </a:rPr>
              <a:t>  </a:t>
            </a:r>
          </a:p>
          <a:p>
            <a:pPr lvl="1">
              <a:spcBef>
                <a:spcPts val="1600"/>
              </a:spcBef>
            </a:pPr>
            <a:r>
              <a:rPr lang="en-US" dirty="0">
                <a:latin typeface="Calibri Light" panose="020F0302020204030204" pitchFamily="34" charset="0"/>
                <a:cs typeface="Calibri Light" panose="020F0302020204030204" pitchFamily="34" charset="0"/>
              </a:rPr>
              <a:t>Products: </a:t>
            </a:r>
            <a:r>
              <a:rPr lang="en-US" dirty="0">
                <a:latin typeface="Calibri Light" panose="020F0302020204030204" pitchFamily="34" charset="0"/>
                <a:cs typeface="Calibri Light" panose="020F0302020204030204" pitchFamily="34" charset="0"/>
                <a:hlinkClick r:id="rId5"/>
              </a:rPr>
              <a:t>https://nche.ed.gov/resources/</a:t>
            </a:r>
            <a:r>
              <a:rPr lang="en-US" dirty="0">
                <a:latin typeface="Calibri Light" panose="020F0302020204030204" pitchFamily="34" charset="0"/>
                <a:cs typeface="Calibri Light" panose="020F0302020204030204" pitchFamily="34" charset="0"/>
              </a:rPr>
              <a:t> </a:t>
            </a:r>
          </a:p>
          <a:p>
            <a:pPr lvl="1">
              <a:spcBef>
                <a:spcPts val="1600"/>
              </a:spcBef>
            </a:pPr>
            <a:r>
              <a:rPr lang="en-US" dirty="0">
                <a:latin typeface="Calibri Light" panose="020F0302020204030204" pitchFamily="34" charset="0"/>
                <a:cs typeface="Calibri Light" panose="020F0302020204030204" pitchFamily="34" charset="0"/>
              </a:rPr>
              <a:t>Webinars: </a:t>
            </a:r>
            <a:r>
              <a:rPr lang="en-US" dirty="0">
                <a:latin typeface="Calibri Light" panose="020F0302020204030204" pitchFamily="34" charset="0"/>
                <a:cs typeface="Calibri Light" panose="020F0302020204030204" pitchFamily="34" charset="0"/>
                <a:hlinkClick r:id="rId6"/>
              </a:rPr>
              <a:t>https://nche.ed.gov/group-training/</a:t>
            </a:r>
            <a:endParaRPr lang="en-US" dirty="0">
              <a:latin typeface="Calibri Light" panose="020F0302020204030204" pitchFamily="34" charset="0"/>
              <a:cs typeface="Calibri Light" panose="020F0302020204030204" pitchFamily="34" charset="0"/>
            </a:endParaRPr>
          </a:p>
          <a:p>
            <a:pPr lvl="1">
              <a:spcBef>
                <a:spcPts val="1600"/>
              </a:spcBef>
            </a:pPr>
            <a:r>
              <a:rPr lang="en-US" dirty="0">
                <a:latin typeface="Calibri Light" panose="020F0302020204030204" pitchFamily="34" charset="0"/>
                <a:cs typeface="Calibri Light" panose="020F0302020204030204" pitchFamily="34" charset="0"/>
              </a:rPr>
              <a:t>Listserv: </a:t>
            </a:r>
            <a:r>
              <a:rPr lang="en-US" dirty="0">
                <a:latin typeface="Calibri Light" panose="020F0302020204030204" pitchFamily="34" charset="0"/>
                <a:cs typeface="Calibri Light" panose="020F0302020204030204" pitchFamily="34" charset="0"/>
                <a:hlinkClick r:id="rId5"/>
              </a:rPr>
              <a:t>https://nche.ed.gov/resources/</a:t>
            </a:r>
            <a:r>
              <a:rPr lang="en-US" dirty="0">
                <a:latin typeface="Calibri Light" panose="020F0302020204030204" pitchFamily="34" charset="0"/>
                <a:cs typeface="Calibri Light" panose="020F0302020204030204" pitchFamily="34" charset="0"/>
              </a:rPr>
              <a:t> (click </a:t>
            </a:r>
            <a:r>
              <a:rPr lang="en-US" i="1" dirty="0">
                <a:latin typeface="Calibri Light" panose="020F0302020204030204" pitchFamily="34" charset="0"/>
                <a:cs typeface="Calibri Light" panose="020F0302020204030204" pitchFamily="34" charset="0"/>
              </a:rPr>
              <a:t>Listserv </a:t>
            </a:r>
            <a:r>
              <a:rPr lang="en-US" dirty="0">
                <a:latin typeface="Calibri Light" panose="020F0302020204030204" pitchFamily="34" charset="0"/>
                <a:cs typeface="Calibri Light" panose="020F0302020204030204" pitchFamily="34" charset="0"/>
              </a:rPr>
              <a:t>tab)</a:t>
            </a:r>
          </a:p>
          <a:p>
            <a:pPr lvl="1">
              <a:spcBef>
                <a:spcPts val="1600"/>
              </a:spcBef>
            </a:pPr>
            <a:r>
              <a:rPr lang="en-US" dirty="0">
                <a:latin typeface="Calibri Light" panose="020F0302020204030204" pitchFamily="34" charset="0"/>
                <a:cs typeface="Calibri Light" panose="020F0302020204030204" pitchFamily="34" charset="0"/>
              </a:rPr>
              <a:t>Twitter: </a:t>
            </a:r>
            <a:r>
              <a:rPr lang="en-US" dirty="0">
                <a:latin typeface="Calibri Light" panose="020F0302020204030204" pitchFamily="34" charset="0"/>
                <a:cs typeface="Calibri Light" panose="020F0302020204030204" pitchFamily="34" charset="0"/>
                <a:hlinkClick r:id="rId7"/>
              </a:rPr>
              <a:t>@</a:t>
            </a:r>
            <a:r>
              <a:rPr lang="en-US" dirty="0" err="1">
                <a:latin typeface="Calibri Light" panose="020F0302020204030204" pitchFamily="34" charset="0"/>
                <a:cs typeface="Calibri Light" panose="020F0302020204030204" pitchFamily="34" charset="0"/>
                <a:hlinkClick r:id="rId7"/>
              </a:rPr>
              <a:t>NCHEducation</a:t>
            </a:r>
            <a:r>
              <a:rPr lang="en-US" dirty="0">
                <a:latin typeface="Calibri Light" panose="020F0302020204030204" pitchFamily="34" charset="0"/>
                <a:cs typeface="Calibri Light" panose="020F0302020204030204" pitchFamily="34" charset="0"/>
              </a:rPr>
              <a:t> | Facebook: </a:t>
            </a:r>
            <a:r>
              <a:rPr lang="en-US" dirty="0">
                <a:latin typeface="Calibri Light" panose="020F0302020204030204" pitchFamily="34" charset="0"/>
                <a:cs typeface="Calibri Light" panose="020F0302020204030204" pitchFamily="34" charset="0"/>
                <a:hlinkClick r:id="rId8"/>
              </a:rPr>
              <a:t>facebook.com/</a:t>
            </a:r>
            <a:r>
              <a:rPr lang="en-US" dirty="0" err="1">
                <a:latin typeface="Calibri Light" panose="020F0302020204030204" pitchFamily="34" charset="0"/>
                <a:cs typeface="Calibri Light" panose="020F0302020204030204" pitchFamily="34" charset="0"/>
                <a:hlinkClick r:id="rId8"/>
              </a:rPr>
              <a:t>NCHEducation</a:t>
            </a:r>
            <a:r>
              <a:rPr lang="en-US" dirty="0">
                <a:latin typeface="Calibri Light" panose="020F0302020204030204" pitchFamily="34" charset="0"/>
                <a:cs typeface="Calibri Light" panose="020F0302020204030204" pitchFamily="34" charset="0"/>
              </a:rPr>
              <a:t> </a:t>
            </a:r>
          </a:p>
        </p:txBody>
      </p:sp>
    </p:spTree>
    <p:extLst>
      <p:ext uri="{BB962C8B-B14F-4D97-AF65-F5344CB8AC3E}">
        <p14:creationId xmlns:p14="http://schemas.microsoft.com/office/powerpoint/2010/main" val="898563663"/>
      </p:ext>
    </p:extLst>
  </p:cSld>
  <p:clrMapOvr>
    <a:masterClrMapping/>
  </p:clrMapOvr>
  <mc:AlternateContent xmlns:mc="http://schemas.openxmlformats.org/markup-compatibility/2006" xmlns:p14="http://schemas.microsoft.com/office/powerpoint/2010/main">
    <mc:Choice Requires="p14">
      <p:transition spd="slow" p14:dur="2000" advTm="54948"/>
    </mc:Choice>
    <mc:Fallback xmlns="">
      <p:transition spd="slow" advTm="54948"/>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6AE92-3760-4B8E-9434-2F58A26CF3AE}"/>
              </a:ext>
            </a:extLst>
          </p:cNvPr>
          <p:cNvSpPr>
            <a:spLocks noGrp="1"/>
          </p:cNvSpPr>
          <p:nvPr>
            <p:ph type="title"/>
          </p:nvPr>
        </p:nvSpPr>
        <p:spPr/>
        <p:txBody>
          <a:bodyPr/>
          <a:lstStyle/>
          <a:p>
            <a:r>
              <a:rPr lang="en-US" dirty="0"/>
              <a:t>Setting the Context </a:t>
            </a:r>
          </a:p>
        </p:txBody>
      </p:sp>
      <p:sp>
        <p:nvSpPr>
          <p:cNvPr id="3" name="Content Placeholder 2">
            <a:extLst>
              <a:ext uri="{FF2B5EF4-FFF2-40B4-BE49-F238E27FC236}">
                <a16:creationId xmlns:a16="http://schemas.microsoft.com/office/drawing/2014/main" id="{844E75B5-6BAE-44CE-8B38-A0F38B031C00}"/>
              </a:ext>
            </a:extLst>
          </p:cNvPr>
          <p:cNvSpPr>
            <a:spLocks noGrp="1"/>
          </p:cNvSpPr>
          <p:nvPr>
            <p:ph idx="1"/>
          </p:nvPr>
        </p:nvSpPr>
        <p:spPr/>
        <p:txBody>
          <a:bodyPr/>
          <a:lstStyle/>
          <a:p>
            <a:pPr>
              <a:spcBef>
                <a:spcPts val="1800"/>
              </a:spcBef>
            </a:pPr>
            <a:r>
              <a:rPr lang="en-US" dirty="0"/>
              <a:t>The McKinney-Vento Act</a:t>
            </a:r>
          </a:p>
          <a:p>
            <a:pPr lvl="1">
              <a:spcBef>
                <a:spcPts val="1800"/>
              </a:spcBef>
            </a:pPr>
            <a:r>
              <a:rPr lang="en-US" dirty="0"/>
              <a:t>Establishes the definition of </a:t>
            </a:r>
            <a:r>
              <a:rPr lang="en-US" i="1" dirty="0"/>
              <a:t>homeless</a:t>
            </a:r>
            <a:r>
              <a:rPr lang="en-US" dirty="0"/>
              <a:t> used by schools and the rights given to eligible students</a:t>
            </a:r>
          </a:p>
          <a:p>
            <a:pPr lvl="1">
              <a:spcBef>
                <a:spcPts val="1800"/>
              </a:spcBef>
            </a:pPr>
            <a:r>
              <a:rPr lang="en-US" dirty="0"/>
              <a:t>Ensures that children and youth experiencing homelessness have equal and immediate access to public education</a:t>
            </a:r>
          </a:p>
          <a:p>
            <a:pPr lvl="1">
              <a:spcBef>
                <a:spcPts val="1800"/>
              </a:spcBef>
            </a:pPr>
            <a:r>
              <a:rPr lang="en-US" dirty="0"/>
              <a:t>Provides educational support to promote school success</a:t>
            </a:r>
          </a:p>
          <a:p>
            <a:pPr>
              <a:spcBef>
                <a:spcPts val="1800"/>
              </a:spcBef>
            </a:pPr>
            <a:r>
              <a:rPr lang="en-US" dirty="0"/>
              <a:t>Download or order NCHE educational rights posters at </a:t>
            </a:r>
            <a:r>
              <a:rPr lang="en-US" dirty="0">
                <a:hlinkClick r:id="rId3"/>
              </a:rPr>
              <a:t>https://nche.ed.gov/downloads/</a:t>
            </a:r>
            <a:r>
              <a:rPr lang="en-US" dirty="0"/>
              <a:t> </a:t>
            </a:r>
          </a:p>
          <a:p>
            <a:pPr marL="233363" lvl="1" indent="0">
              <a:buNone/>
            </a:pPr>
            <a:endParaRPr lang="en-US" altLang="en-US" dirty="0">
              <a:latin typeface="Tw Cen MT" panose="020B0602020104020603" pitchFamily="34" charset="0"/>
              <a:ea typeface="Tw Cen MT" panose="020B0602020104020603" pitchFamily="34" charset="0"/>
              <a:cs typeface="Tw Cen MT" panose="020B0602020104020603" pitchFamily="34" charset="0"/>
            </a:endParaRPr>
          </a:p>
          <a:p>
            <a:pPr marL="457200" lvl="1" indent="0">
              <a:buNone/>
            </a:pPr>
            <a:endParaRPr lang="en-US" dirty="0"/>
          </a:p>
        </p:txBody>
      </p:sp>
    </p:spTree>
    <p:extLst>
      <p:ext uri="{BB962C8B-B14F-4D97-AF65-F5344CB8AC3E}">
        <p14:creationId xmlns:p14="http://schemas.microsoft.com/office/powerpoint/2010/main" val="2396648072"/>
      </p:ext>
    </p:extLst>
  </p:cSld>
  <p:clrMapOvr>
    <a:masterClrMapping/>
  </p:clrMapOvr>
  <mc:AlternateContent xmlns:mc="http://schemas.openxmlformats.org/markup-compatibility/2006" xmlns:p14="http://schemas.microsoft.com/office/powerpoint/2010/main">
    <mc:Choice Requires="p14">
      <p:transition spd="slow" p14:dur="2000" advTm="57990"/>
    </mc:Choice>
    <mc:Fallback xmlns="">
      <p:transition spd="slow" advTm="5799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5220A9-542D-4B1D-B4D8-3693D4DA537E}"/>
              </a:ext>
            </a:extLst>
          </p:cNvPr>
          <p:cNvSpPr>
            <a:spLocks noGrp="1"/>
          </p:cNvSpPr>
          <p:nvPr>
            <p:ph type="title"/>
          </p:nvPr>
        </p:nvSpPr>
        <p:spPr/>
        <p:txBody>
          <a:bodyPr/>
          <a:lstStyle/>
          <a:p>
            <a:r>
              <a:rPr lang="en-US" dirty="0"/>
              <a:t>National School Data, 2018 - 2019</a:t>
            </a:r>
          </a:p>
        </p:txBody>
      </p:sp>
      <p:graphicFrame>
        <p:nvGraphicFramePr>
          <p:cNvPr id="4" name="Content Placeholder 5">
            <a:extLst>
              <a:ext uri="{FF2B5EF4-FFF2-40B4-BE49-F238E27FC236}">
                <a16:creationId xmlns:a16="http://schemas.microsoft.com/office/drawing/2014/main" id="{F7E7D498-29C4-40CA-8A64-F30C22A9E6A7}"/>
              </a:ext>
            </a:extLst>
          </p:cNvPr>
          <p:cNvGraphicFramePr>
            <a:graphicFrameLocks noGrp="1"/>
          </p:cNvGraphicFramePr>
          <p:nvPr>
            <p:ph idx="1"/>
            <p:extLst>
              <p:ext uri="{D42A27DB-BD31-4B8C-83A1-F6EECF244321}">
                <p14:modId xmlns:p14="http://schemas.microsoft.com/office/powerpoint/2010/main" val="2999012364"/>
              </p:ext>
            </p:extLst>
          </p:nvPr>
        </p:nvGraphicFramePr>
        <p:xfrm>
          <a:off x="838200" y="1847850"/>
          <a:ext cx="10515600" cy="46640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9416118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D833C2-F7E7-4BD9-9337-E07CBF27F9C2}"/>
              </a:ext>
            </a:extLst>
          </p:cNvPr>
          <p:cNvSpPr>
            <a:spLocks noGrp="1"/>
          </p:cNvSpPr>
          <p:nvPr>
            <p:ph type="title"/>
          </p:nvPr>
        </p:nvSpPr>
        <p:spPr/>
        <p:txBody>
          <a:bodyPr/>
          <a:lstStyle/>
          <a:p>
            <a:r>
              <a:rPr lang="en-US" dirty="0"/>
              <a:t>The Dynamics of Doubling Up </a:t>
            </a:r>
          </a:p>
        </p:txBody>
      </p:sp>
      <p:sp>
        <p:nvSpPr>
          <p:cNvPr id="3" name="Content Placeholder 2">
            <a:extLst>
              <a:ext uri="{FF2B5EF4-FFF2-40B4-BE49-F238E27FC236}">
                <a16:creationId xmlns:a16="http://schemas.microsoft.com/office/drawing/2014/main" id="{0865FC53-1C07-4A88-8724-3E0B206A2C95}"/>
              </a:ext>
            </a:extLst>
          </p:cNvPr>
          <p:cNvSpPr>
            <a:spLocks noGrp="1"/>
          </p:cNvSpPr>
          <p:nvPr>
            <p:ph idx="1"/>
          </p:nvPr>
        </p:nvSpPr>
        <p:spPr/>
        <p:txBody>
          <a:bodyPr>
            <a:normAutofit/>
          </a:bodyPr>
          <a:lstStyle/>
          <a:p>
            <a:pPr>
              <a:spcBef>
                <a:spcPts val="1200"/>
              </a:spcBef>
            </a:pPr>
            <a:r>
              <a:rPr lang="en-US" dirty="0"/>
              <a:t>A shelter stay is not always an option:</a:t>
            </a:r>
          </a:p>
          <a:p>
            <a:pPr lvl="1">
              <a:spcBef>
                <a:spcPts val="1200"/>
              </a:spcBef>
            </a:pPr>
            <a:r>
              <a:rPr lang="en-US" dirty="0"/>
              <a:t>Shelters don’t exist in every community</a:t>
            </a:r>
          </a:p>
          <a:p>
            <a:pPr lvl="1">
              <a:spcBef>
                <a:spcPts val="1200"/>
              </a:spcBef>
            </a:pPr>
            <a:r>
              <a:rPr lang="en-US" dirty="0"/>
              <a:t>Shelters often are full</a:t>
            </a:r>
          </a:p>
          <a:p>
            <a:pPr lvl="1">
              <a:spcBef>
                <a:spcPts val="1200"/>
              </a:spcBef>
            </a:pPr>
            <a:r>
              <a:rPr lang="en-US" dirty="0"/>
              <a:t>Shelter policies may create barriers</a:t>
            </a:r>
          </a:p>
          <a:p>
            <a:pPr lvl="1">
              <a:spcBef>
                <a:spcPts val="1200"/>
              </a:spcBef>
            </a:pPr>
            <a:r>
              <a:rPr lang="en-US" dirty="0"/>
              <a:t>Shelters may generate safety concerns</a:t>
            </a:r>
          </a:p>
          <a:p>
            <a:pPr lvl="1">
              <a:spcBef>
                <a:spcPts val="1200"/>
              </a:spcBef>
            </a:pPr>
            <a:r>
              <a:rPr lang="en-US" dirty="0"/>
              <a:t>Shelters may have stay limits</a:t>
            </a:r>
          </a:p>
          <a:p>
            <a:pPr>
              <a:spcBef>
                <a:spcPts val="1200"/>
              </a:spcBef>
            </a:pPr>
            <a:r>
              <a:rPr lang="en-US" dirty="0"/>
              <a:t>Doubled-up arrangements often serve as temporary shelter, but may not last or may place the family or youth in danger</a:t>
            </a:r>
          </a:p>
          <a:p>
            <a:pPr marL="457200" lvl="1" indent="0">
              <a:buNone/>
            </a:pPr>
            <a:endParaRPr lang="en-US" dirty="0"/>
          </a:p>
          <a:p>
            <a:pPr lvl="1"/>
            <a:endParaRPr lang="en-US" dirty="0"/>
          </a:p>
          <a:p>
            <a:pPr lvl="1"/>
            <a:endParaRPr lang="en-US" dirty="0"/>
          </a:p>
          <a:p>
            <a:pPr lvl="1"/>
            <a:endParaRPr lang="en-US" dirty="0"/>
          </a:p>
          <a:p>
            <a:pPr lvl="1"/>
            <a:endParaRPr lang="en-US" dirty="0"/>
          </a:p>
          <a:p>
            <a:pPr lvl="1"/>
            <a:endParaRPr lang="en-US" dirty="0"/>
          </a:p>
          <a:p>
            <a:pPr marL="457200" lvl="1" indent="0">
              <a:spcBef>
                <a:spcPts val="1200"/>
              </a:spcBef>
              <a:spcAft>
                <a:spcPts val="600"/>
              </a:spcAft>
              <a:buNone/>
            </a:pPr>
            <a:endParaRPr lang="en-US" dirty="0"/>
          </a:p>
        </p:txBody>
      </p:sp>
    </p:spTree>
    <p:extLst>
      <p:ext uri="{BB962C8B-B14F-4D97-AF65-F5344CB8AC3E}">
        <p14:creationId xmlns:p14="http://schemas.microsoft.com/office/powerpoint/2010/main" val="2561135504"/>
      </p:ext>
    </p:extLst>
  </p:cSld>
  <p:clrMapOvr>
    <a:masterClrMapping/>
  </p:clrMapOvr>
  <mc:AlternateContent xmlns:mc="http://schemas.openxmlformats.org/markup-compatibility/2006" xmlns:p14="http://schemas.microsoft.com/office/powerpoint/2010/main">
    <mc:Choice Requires="p14">
      <p:transition spd="slow" p14:dur="2000" advTm="117433"/>
    </mc:Choice>
    <mc:Fallback xmlns="">
      <p:transition spd="slow" advTm="117433"/>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CCEC33-4E91-4855-9FA3-45007CE0D209}"/>
              </a:ext>
            </a:extLst>
          </p:cNvPr>
          <p:cNvSpPr>
            <a:spLocks noGrp="1"/>
          </p:cNvSpPr>
          <p:nvPr>
            <p:ph type="title"/>
          </p:nvPr>
        </p:nvSpPr>
        <p:spPr/>
        <p:txBody>
          <a:bodyPr/>
          <a:lstStyle/>
          <a:p>
            <a:r>
              <a:rPr lang="en-US" dirty="0"/>
              <a:t>What Do You Think?</a:t>
            </a:r>
          </a:p>
        </p:txBody>
      </p:sp>
      <p:sp>
        <p:nvSpPr>
          <p:cNvPr id="3" name="Content Placeholder 2">
            <a:extLst>
              <a:ext uri="{FF2B5EF4-FFF2-40B4-BE49-F238E27FC236}">
                <a16:creationId xmlns:a16="http://schemas.microsoft.com/office/drawing/2014/main" id="{DD5F45DA-EE80-421A-B06F-EB336659C486}"/>
              </a:ext>
            </a:extLst>
          </p:cNvPr>
          <p:cNvSpPr>
            <a:spLocks noGrp="1"/>
          </p:cNvSpPr>
          <p:nvPr>
            <p:ph idx="1"/>
          </p:nvPr>
        </p:nvSpPr>
        <p:spPr/>
        <p:txBody>
          <a:bodyPr vert="horz" lIns="91440" tIns="45720" rIns="91440" bIns="45720" rtlCol="0" anchor="t">
            <a:normAutofit/>
          </a:bodyPr>
          <a:lstStyle/>
          <a:p>
            <a:pPr marL="11112" indent="0" algn="ctr">
              <a:spcBef>
                <a:spcPts val="1200"/>
              </a:spcBef>
              <a:buNone/>
            </a:pPr>
            <a:r>
              <a:rPr lang="en-US" b="1" dirty="0">
                <a:solidFill>
                  <a:schemeClr val="tx1"/>
                </a:solidFill>
              </a:rPr>
              <a:t>Which of the following are included in the McKinney-Vento Act definition of </a:t>
            </a:r>
            <a:r>
              <a:rPr lang="en-US" b="1" i="1" dirty="0">
                <a:solidFill>
                  <a:schemeClr val="tx1"/>
                </a:solidFill>
              </a:rPr>
              <a:t>homeless</a:t>
            </a:r>
            <a:r>
              <a:rPr lang="en-US" b="1" dirty="0">
                <a:solidFill>
                  <a:schemeClr val="tx1"/>
                </a:solidFill>
              </a:rPr>
              <a:t>?</a:t>
            </a:r>
          </a:p>
          <a:p>
            <a:pPr algn="l">
              <a:spcBef>
                <a:spcPts val="1200"/>
              </a:spcBef>
            </a:pPr>
            <a:r>
              <a:rPr lang="en-US" b="0" dirty="0">
                <a:solidFill>
                  <a:schemeClr val="tx1"/>
                </a:solidFill>
              </a:rPr>
              <a:t>Sharing the housing of other persons due to:</a:t>
            </a:r>
          </a:p>
          <a:p>
            <a:pPr lvl="1">
              <a:spcBef>
                <a:spcPts val="1200"/>
              </a:spcBef>
            </a:pPr>
            <a:r>
              <a:rPr lang="en-US" b="0" dirty="0">
                <a:solidFill>
                  <a:schemeClr val="tx1"/>
                </a:solidFill>
              </a:rPr>
              <a:t>Relocation</a:t>
            </a:r>
          </a:p>
          <a:p>
            <a:pPr lvl="1">
              <a:spcBef>
                <a:spcPts val="1200"/>
              </a:spcBef>
            </a:pPr>
            <a:r>
              <a:rPr lang="en-US" dirty="0">
                <a:solidFill>
                  <a:schemeClr val="tx1"/>
                </a:solidFill>
              </a:rPr>
              <a:t>Economic hardship</a:t>
            </a:r>
          </a:p>
          <a:p>
            <a:pPr lvl="1">
              <a:spcBef>
                <a:spcPts val="1200"/>
              </a:spcBef>
            </a:pPr>
            <a:r>
              <a:rPr lang="en-US" dirty="0">
                <a:solidFill>
                  <a:schemeClr val="tx1"/>
                </a:solidFill>
              </a:rPr>
              <a:t>Job loss</a:t>
            </a:r>
          </a:p>
          <a:p>
            <a:pPr lvl="1">
              <a:spcBef>
                <a:spcPts val="1200"/>
              </a:spcBef>
            </a:pPr>
            <a:r>
              <a:rPr lang="en-US" dirty="0">
                <a:solidFill>
                  <a:schemeClr val="tx1"/>
                </a:solidFill>
              </a:rPr>
              <a:t>Loss of housing</a:t>
            </a:r>
          </a:p>
          <a:p>
            <a:pPr lvl="1">
              <a:spcBef>
                <a:spcPts val="1200"/>
              </a:spcBef>
            </a:pPr>
            <a:r>
              <a:rPr lang="en-US" dirty="0">
                <a:solidFill>
                  <a:schemeClr val="tx1"/>
                </a:solidFill>
              </a:rPr>
              <a:t>Bankruptcy</a:t>
            </a:r>
          </a:p>
          <a:p>
            <a:endParaRPr lang="en-US" dirty="0"/>
          </a:p>
        </p:txBody>
      </p:sp>
    </p:spTree>
    <p:extLst>
      <p:ext uri="{BB962C8B-B14F-4D97-AF65-F5344CB8AC3E}">
        <p14:creationId xmlns:p14="http://schemas.microsoft.com/office/powerpoint/2010/main" val="2942671157"/>
      </p:ext>
    </p:extLst>
  </p:cSld>
  <p:clrMapOvr>
    <a:masterClrMapping/>
  </p:clrMapOvr>
  <mc:AlternateContent xmlns:mc="http://schemas.openxmlformats.org/markup-compatibility/2006" xmlns:p14="http://schemas.microsoft.com/office/powerpoint/2010/main">
    <mc:Choice Requires="p14">
      <p:transition spd="slow" p14:dur="2000" advTm="70436"/>
    </mc:Choice>
    <mc:Fallback xmlns="">
      <p:transition spd="slow" advTm="70436"/>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616A67-C9F3-4C09-909A-7D8ADD5BD57B}"/>
              </a:ext>
            </a:extLst>
          </p:cNvPr>
          <p:cNvSpPr>
            <a:spLocks noGrp="1"/>
          </p:cNvSpPr>
          <p:nvPr>
            <p:ph type="title"/>
          </p:nvPr>
        </p:nvSpPr>
        <p:spPr/>
        <p:txBody>
          <a:bodyPr/>
          <a:lstStyle/>
          <a:p>
            <a:r>
              <a:rPr lang="en-US" dirty="0"/>
              <a:t>What Do You Think? </a:t>
            </a:r>
          </a:p>
        </p:txBody>
      </p:sp>
      <p:sp>
        <p:nvSpPr>
          <p:cNvPr id="3" name="Content Placeholder 2">
            <a:extLst>
              <a:ext uri="{FF2B5EF4-FFF2-40B4-BE49-F238E27FC236}">
                <a16:creationId xmlns:a16="http://schemas.microsoft.com/office/drawing/2014/main" id="{12023AD6-1047-4DE8-BB48-C37035B9A8A4}"/>
              </a:ext>
            </a:extLst>
          </p:cNvPr>
          <p:cNvSpPr>
            <a:spLocks noGrp="1"/>
          </p:cNvSpPr>
          <p:nvPr>
            <p:ph idx="1"/>
          </p:nvPr>
        </p:nvSpPr>
        <p:spPr/>
        <p:txBody>
          <a:bodyPr vert="horz" lIns="91440" tIns="45720" rIns="91440" bIns="45720" rtlCol="0" anchor="t">
            <a:normAutofit lnSpcReduction="10000"/>
          </a:bodyPr>
          <a:lstStyle/>
          <a:p>
            <a:pPr marL="11112" indent="0" algn="ctr">
              <a:spcBef>
                <a:spcPts val="1200"/>
              </a:spcBef>
              <a:buNone/>
            </a:pPr>
            <a:r>
              <a:rPr lang="en-US" b="1" dirty="0">
                <a:solidFill>
                  <a:schemeClr val="tx1"/>
                </a:solidFill>
              </a:rPr>
              <a:t>Which of the following are included in the McKinney-Vento Act definition of </a:t>
            </a:r>
            <a:r>
              <a:rPr lang="en-US" b="1" i="1" dirty="0">
                <a:solidFill>
                  <a:schemeClr val="tx1"/>
                </a:solidFill>
              </a:rPr>
              <a:t>homeless</a:t>
            </a:r>
            <a:r>
              <a:rPr lang="en-US" b="1" dirty="0">
                <a:solidFill>
                  <a:schemeClr val="tx1"/>
                </a:solidFill>
              </a:rPr>
              <a:t>?</a:t>
            </a:r>
          </a:p>
          <a:p>
            <a:pPr algn="l">
              <a:spcBef>
                <a:spcPts val="1200"/>
              </a:spcBef>
            </a:pPr>
            <a:r>
              <a:rPr lang="en-US" b="0" dirty="0">
                <a:solidFill>
                  <a:schemeClr val="tx1"/>
                </a:solidFill>
              </a:rPr>
              <a:t>Sharing the housing of other persons due to:</a:t>
            </a:r>
          </a:p>
          <a:p>
            <a:pPr lvl="1">
              <a:spcBef>
                <a:spcPts val="1200"/>
              </a:spcBef>
            </a:pPr>
            <a:r>
              <a:rPr lang="en-US" b="0" dirty="0">
                <a:solidFill>
                  <a:schemeClr val="tx1"/>
                </a:solidFill>
              </a:rPr>
              <a:t>Relocation</a:t>
            </a:r>
          </a:p>
          <a:p>
            <a:pPr lvl="1">
              <a:spcBef>
                <a:spcPts val="1200"/>
              </a:spcBef>
            </a:pPr>
            <a:r>
              <a:rPr lang="en-US" b="1" dirty="0">
                <a:solidFill>
                  <a:schemeClr val="tx1"/>
                </a:solidFill>
              </a:rPr>
              <a:t>Economic hardship</a:t>
            </a:r>
          </a:p>
          <a:p>
            <a:pPr lvl="1">
              <a:spcBef>
                <a:spcPts val="1200"/>
              </a:spcBef>
            </a:pPr>
            <a:r>
              <a:rPr lang="en-US" dirty="0">
                <a:solidFill>
                  <a:schemeClr val="tx1"/>
                </a:solidFill>
              </a:rPr>
              <a:t>Job loss</a:t>
            </a:r>
          </a:p>
          <a:p>
            <a:pPr lvl="1">
              <a:spcBef>
                <a:spcPts val="1200"/>
              </a:spcBef>
            </a:pPr>
            <a:r>
              <a:rPr lang="en-US" b="1" dirty="0">
                <a:solidFill>
                  <a:schemeClr val="tx1"/>
                </a:solidFill>
              </a:rPr>
              <a:t>Loss of housing</a:t>
            </a:r>
          </a:p>
          <a:p>
            <a:pPr lvl="1">
              <a:spcBef>
                <a:spcPts val="1200"/>
              </a:spcBef>
            </a:pPr>
            <a:r>
              <a:rPr lang="en-US" dirty="0">
                <a:solidFill>
                  <a:schemeClr val="tx1"/>
                </a:solidFill>
              </a:rPr>
              <a:t>Bankruptcy</a:t>
            </a:r>
          </a:p>
          <a:p>
            <a:pPr marL="0" indent="0">
              <a:buNone/>
            </a:pPr>
            <a:r>
              <a:rPr lang="en-US" sz="3000" dirty="0">
                <a:latin typeface="Calibri Light" panose="020F0302020204030204" pitchFamily="34" charset="0"/>
                <a:cs typeface="Calibri Light" panose="020F0302020204030204" pitchFamily="34" charset="0"/>
              </a:rPr>
              <a:t>		    </a:t>
            </a:r>
            <a:r>
              <a:rPr lang="en-US" sz="2000" dirty="0"/>
              <a:t> 	                   	</a:t>
            </a:r>
            <a:endParaRPr lang="en-US" dirty="0"/>
          </a:p>
        </p:txBody>
      </p:sp>
    </p:spTree>
    <p:extLst>
      <p:ext uri="{BB962C8B-B14F-4D97-AF65-F5344CB8AC3E}">
        <p14:creationId xmlns:p14="http://schemas.microsoft.com/office/powerpoint/2010/main" val="3635638376"/>
      </p:ext>
    </p:extLst>
  </p:cSld>
  <p:clrMapOvr>
    <a:masterClrMapping/>
  </p:clrMapOvr>
  <mc:AlternateContent xmlns:mc="http://schemas.openxmlformats.org/markup-compatibility/2006" xmlns:p14="http://schemas.microsoft.com/office/powerpoint/2010/main">
    <mc:Choice Requires="p14">
      <p:transition spd="slow" p14:dur="2000" advTm="107634"/>
    </mc:Choice>
    <mc:Fallback xmlns="">
      <p:transition spd="slow" advTm="107634"/>
    </mc:Fallback>
  </mc:AlternateContent>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2D696E"/>
      </a:hlink>
      <a:folHlink>
        <a:srgbClr val="2D69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43B58AE92A7A84EA8629F7549429637" ma:contentTypeVersion="3" ma:contentTypeDescription="Create a new document." ma:contentTypeScope="" ma:versionID="ab497ec1df077dc08a6adfb311f701d3">
  <xsd:schema xmlns:xsd="http://www.w3.org/2001/XMLSchema" xmlns:xs="http://www.w3.org/2001/XMLSchema" xmlns:p="http://schemas.microsoft.com/office/2006/metadata/properties" xmlns:ns2="faadc187-350c-4b5f-8ff8-0d0c53b56a8e" targetNamespace="http://schemas.microsoft.com/office/2006/metadata/properties" ma:root="true" ma:fieldsID="5362b95d223b0f72f05d867d2c4b4a85" ns2:_="">
    <xsd:import namespace="faadc187-350c-4b5f-8ff8-0d0c53b56a8e"/>
    <xsd:element name="properties">
      <xsd:complexType>
        <xsd:sequence>
          <xsd:element name="documentManagement">
            <xsd:complexType>
              <xsd:all>
                <xsd:element ref="ns2:Migration_x0020_to_x0020_SP_x0020_Onlin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aadc187-350c-4b5f-8ff8-0d0c53b56a8e" elementFormDefault="qualified">
    <xsd:import namespace="http://schemas.microsoft.com/office/2006/documentManagement/types"/>
    <xsd:import namespace="http://schemas.microsoft.com/office/infopath/2007/PartnerControls"/>
    <xsd:element name="Migration_x0020_to_x0020_SP_x0020_Online" ma:index="8" nillable="true" ma:displayName="Migration to SP Online" ma:default="Do Not Migrate" ma:description="Use this to indicate content that needs to migrate onto SP Online." ma:format="Dropdown" ma:hidden="true" ma:internalName="Migration_x0020_to_x0020_SP_x0020_Online" ma:readOnly="false">
      <xsd:simpleType>
        <xsd:restriction base="dms:Choice">
          <xsd:enumeration value="Do Not Migrate"/>
          <xsd:enumeration value="Migrate to SP Online"/>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Migration_x0020_to_x0020_SP_x0020_Online xmlns="faadc187-350c-4b5f-8ff8-0d0c53b56a8e">Do Not Migrate</Migration_x0020_to_x0020_SP_x0020_Online>
  </documentManagement>
</p:properties>
</file>

<file path=customXml/itemProps1.xml><?xml version="1.0" encoding="utf-8"?>
<ds:datastoreItem xmlns:ds="http://schemas.openxmlformats.org/officeDocument/2006/customXml" ds:itemID="{DA2298C1-4246-4752-AE2D-31CB54321CB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aadc187-350c-4b5f-8ff8-0d0c53b56a8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A736EF2-2F34-4317-93A7-FF3BF324F6DE}">
  <ds:schemaRefs>
    <ds:schemaRef ds:uri="http://schemas.microsoft.com/sharepoint/v3/contenttype/forms"/>
  </ds:schemaRefs>
</ds:datastoreItem>
</file>

<file path=customXml/itemProps3.xml><?xml version="1.0" encoding="utf-8"?>
<ds:datastoreItem xmlns:ds="http://schemas.openxmlformats.org/officeDocument/2006/customXml" ds:itemID="{535DABE3-2586-405E-806C-F989930AD5BA}">
  <ds:schemaRefs>
    <ds:schemaRef ds:uri="http://schemas.microsoft.com/office/2006/documentManagement/types"/>
    <ds:schemaRef ds:uri="http://purl.org/dc/dcmitype/"/>
    <ds:schemaRef ds:uri="http://schemas.microsoft.com/office/infopath/2007/PartnerControls"/>
    <ds:schemaRef ds:uri="http://purl.org/dc/elements/1.1/"/>
    <ds:schemaRef ds:uri="http://schemas.microsoft.com/office/2006/metadata/properties"/>
    <ds:schemaRef ds:uri="faadc187-350c-4b5f-8ff8-0d0c53b56a8e"/>
    <ds:schemaRef ds:uri="http://purl.org/dc/term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15235</TotalTime>
  <Words>1260</Words>
  <Application>Microsoft Office PowerPoint</Application>
  <PresentationFormat>Widescreen</PresentationFormat>
  <Paragraphs>159</Paragraphs>
  <Slides>28</Slides>
  <Notes>23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28</vt:i4>
      </vt:variant>
    </vt:vector>
  </HeadingPairs>
  <TitlesOfParts>
    <vt:vector size="35" baseType="lpstr">
      <vt:lpstr>Arial</vt:lpstr>
      <vt:lpstr>Calibri</vt:lpstr>
      <vt:lpstr>Calibri Light</vt:lpstr>
      <vt:lpstr>Garamond</vt:lpstr>
      <vt:lpstr>Tw Cen MT</vt:lpstr>
      <vt:lpstr>Wingdings</vt:lpstr>
      <vt:lpstr>Office Theme</vt:lpstr>
      <vt:lpstr>Welcome To The Webinar   We will begin at 2 pm Eastern Time </vt:lpstr>
      <vt:lpstr>Understanding Doubled Up </vt:lpstr>
      <vt:lpstr>Meet Your Presenters </vt:lpstr>
      <vt:lpstr>About NCHE</vt:lpstr>
      <vt:lpstr>Setting the Context </vt:lpstr>
      <vt:lpstr>National School Data, 2018 - 2019</vt:lpstr>
      <vt:lpstr>The Dynamics of Doubling Up </vt:lpstr>
      <vt:lpstr>What Do You Think?</vt:lpstr>
      <vt:lpstr>What Do You Think? </vt:lpstr>
      <vt:lpstr>The Legislative Wording </vt:lpstr>
      <vt:lpstr>Fixed, Regular and Adequate </vt:lpstr>
      <vt:lpstr>“Sharing the housing of other persons…” </vt:lpstr>
      <vt:lpstr>Justin </vt:lpstr>
      <vt:lpstr>“…Due to loss of housing…” </vt:lpstr>
      <vt:lpstr>The Petersons </vt:lpstr>
      <vt:lpstr>“…Economic Hardship…” </vt:lpstr>
      <vt:lpstr>Celia and Melanie </vt:lpstr>
      <vt:lpstr>PowerPoint Presentation</vt:lpstr>
      <vt:lpstr>Helpful Considerations </vt:lpstr>
      <vt:lpstr>WHAT DO YOU THINK?</vt:lpstr>
      <vt:lpstr>Homeless? </vt:lpstr>
      <vt:lpstr>Homeless? </vt:lpstr>
      <vt:lpstr>Homeless?</vt:lpstr>
      <vt:lpstr>Homeless?</vt:lpstr>
      <vt:lpstr>Homeless? </vt:lpstr>
      <vt:lpstr>Homeless? </vt:lpstr>
      <vt:lpstr>PowerPoint Presentation</vt:lpstr>
      <vt:lpstr>Thank You for Joining Us!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Marjorie C Dukes</dc:creator>
  <cp:lastModifiedBy>Jacinda Goodwin</cp:lastModifiedBy>
  <cp:revision>185</cp:revision>
  <dcterms:created xsi:type="dcterms:W3CDTF">2020-07-20T20:20:44Z</dcterms:created>
  <dcterms:modified xsi:type="dcterms:W3CDTF">2021-05-13T17:19:59Z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0x010100C43B58AE92A7A84EA8629F7549429637</vt:lpwstr>
  </property>
</Properties>
</file>