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Impact" panose="020B0806030902050204" pitchFamily="34" charset="0"/>
      <p:regular r:id="rId18"/>
    </p:embeddedFont>
    <p:embeddedFont>
      <p:font typeface="Questrial" panose="020F0502020204030204" pitchFamily="34" charset="0"/>
      <p:regular r:id="rId19"/>
      <p:bold r:id="rId20"/>
      <p:italic r:id="rId21"/>
      <p:boldItalic r:id="rId22"/>
    </p:embeddedFont>
    <p:embeddedFont>
      <p:font typeface="Roboto" panose="02000000000000000000" pitchFamily="2" charset="0"/>
      <p:regular r:id="rId23"/>
      <p:bold r:id="rId24"/>
      <p:italic r:id="rId25"/>
      <p:boldItalic r:id="rId26"/>
    </p:embeddedFont>
    <p:embeddedFont>
      <p:font typeface="Roboto Condensed" panose="02000000000000000000" pitchFamily="2" charset="0"/>
      <p:regular r:id="rId27"/>
      <p:bold r:id="rId28"/>
      <p:italic r:id="rId29"/>
      <p:boldItalic r:id="rId30"/>
    </p:embeddedFont>
    <p:embeddedFont>
      <p:font typeface="Source Sans Pro" panose="020B0503030403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i0bKmDgWZTOlzbuHGxSylM2Zl9u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7"/>
  </p:normalViewPr>
  <p:slideViewPr>
    <p:cSldViewPr snapToGrid="0">
      <p:cViewPr varScale="1">
        <p:scale>
          <a:sx n="116" d="100"/>
          <a:sy n="116" d="100"/>
        </p:scale>
        <p:origin x="824"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tableStyles" Target="tableStyles.xml"/><Relationship Id="rId21" Type="http://schemas.openxmlformats.org/officeDocument/2006/relationships/font" Target="fonts/font4.fntdata"/><Relationship Id="rId34" Type="http://schemas.openxmlformats.org/officeDocument/2006/relationships/font" Target="fonts/font1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 name="Google Shape;5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 name="Google Shape;12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8" name="Google Shape;128;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 sz="1400" b="0" i="0" u="none" strike="noStrike" cap="none">
                <a:solidFill>
                  <a:srgbClr val="000000"/>
                </a:solidFill>
                <a:latin typeface="Arial"/>
                <a:ea typeface="Arial"/>
                <a:cs typeface="Arial"/>
                <a:sym typeface="Arial"/>
              </a:rPr>
              <a:t>14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 name="Google Shape;5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 name="Google Shape;73;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 name="Google Shape;10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 name="Google Shape;11;p1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1150" algn="l">
              <a:lnSpc>
                <a:spcPct val="115000"/>
              </a:lnSpc>
              <a:spcBef>
                <a:spcPts val="0"/>
              </a:spcBef>
              <a:spcAft>
                <a:spcPts val="0"/>
              </a:spcAft>
              <a:buSzPts val="1300"/>
              <a:buChar char="●"/>
              <a:defRPr/>
            </a:lvl1pPr>
            <a:lvl2pPr marL="914400" lvl="1" indent="-298450" algn="l">
              <a:lnSpc>
                <a:spcPct val="115000"/>
              </a:lnSpc>
              <a:spcBef>
                <a:spcPts val="1600"/>
              </a:spcBef>
              <a:spcAft>
                <a:spcPts val="0"/>
              </a:spcAft>
              <a:buSzPts val="1100"/>
              <a:buChar char="○"/>
              <a:defRPr/>
            </a:lvl2pPr>
            <a:lvl3pPr marL="1371600" lvl="2" indent="-298450" algn="l">
              <a:lnSpc>
                <a:spcPct val="115000"/>
              </a:lnSpc>
              <a:spcBef>
                <a:spcPts val="1600"/>
              </a:spcBef>
              <a:spcAft>
                <a:spcPts val="0"/>
              </a:spcAft>
              <a:buSzPts val="1100"/>
              <a:buChar char="■"/>
              <a:defRPr/>
            </a:lvl3pPr>
            <a:lvl4pPr marL="1828800" lvl="3" indent="-298450" algn="l">
              <a:lnSpc>
                <a:spcPct val="115000"/>
              </a:lnSpc>
              <a:spcBef>
                <a:spcPts val="1600"/>
              </a:spcBef>
              <a:spcAft>
                <a:spcPts val="0"/>
              </a:spcAft>
              <a:buSzPts val="1100"/>
              <a:buChar char="●"/>
              <a:defRPr/>
            </a:lvl4pPr>
            <a:lvl5pPr marL="2286000" lvl="4" indent="-298450" algn="l">
              <a:lnSpc>
                <a:spcPct val="115000"/>
              </a:lnSpc>
              <a:spcBef>
                <a:spcPts val="1600"/>
              </a:spcBef>
              <a:spcAft>
                <a:spcPts val="0"/>
              </a:spcAft>
              <a:buSzPts val="1100"/>
              <a:buChar char="○"/>
              <a:defRPr/>
            </a:lvl5pPr>
            <a:lvl6pPr marL="2743200" lvl="5" indent="-298450" algn="l">
              <a:lnSpc>
                <a:spcPct val="115000"/>
              </a:lnSpc>
              <a:spcBef>
                <a:spcPts val="1600"/>
              </a:spcBef>
              <a:spcAft>
                <a:spcPts val="0"/>
              </a:spcAft>
              <a:buSzPts val="1100"/>
              <a:buChar char="■"/>
              <a:defRPr/>
            </a:lvl6pPr>
            <a:lvl7pPr marL="3200400" lvl="6" indent="-298450" algn="l">
              <a:lnSpc>
                <a:spcPct val="115000"/>
              </a:lnSpc>
              <a:spcBef>
                <a:spcPts val="1600"/>
              </a:spcBef>
              <a:spcAft>
                <a:spcPts val="0"/>
              </a:spcAft>
              <a:buSzPts val="1100"/>
              <a:buChar char="●"/>
              <a:defRPr/>
            </a:lvl7pPr>
            <a:lvl8pPr marL="3657600" lvl="7" indent="-298450" algn="l">
              <a:lnSpc>
                <a:spcPct val="115000"/>
              </a:lnSpc>
              <a:spcBef>
                <a:spcPts val="1600"/>
              </a:spcBef>
              <a:spcAft>
                <a:spcPts val="0"/>
              </a:spcAft>
              <a:buSzPts val="1100"/>
              <a:buChar char="○"/>
              <a:defRPr/>
            </a:lvl8pPr>
            <a:lvl9pPr marL="4114800" lvl="8" indent="-298450" algn="l">
              <a:lnSpc>
                <a:spcPct val="115000"/>
              </a:lnSpc>
              <a:spcBef>
                <a:spcPts val="1600"/>
              </a:spcBef>
              <a:spcAft>
                <a:spcPts val="1600"/>
              </a:spcAft>
              <a:buSzPts val="1100"/>
              <a:buChar char="■"/>
              <a:defRPr/>
            </a:lvl9pPr>
          </a:lstStyle>
          <a:p>
            <a:endParaRPr/>
          </a:p>
        </p:txBody>
      </p:sp>
      <p:sp>
        <p:nvSpPr>
          <p:cNvPr id="12" name="Google Shape;12;p1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 name="Google Shape;13;p17"/>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 name="Google Shape;14;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
        <p:nvSpPr>
          <p:cNvPr id="15" name="Google Shape;15;p17"/>
          <p:cNvSpPr/>
          <p:nvPr/>
        </p:nvSpPr>
        <p:spPr>
          <a:xfrm>
            <a:off x="7968344" y="4033263"/>
            <a:ext cx="1001100" cy="6435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26"/>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6"/>
          <p:cNvSpPr txBox="1">
            <a:spLocks noGrp="1"/>
          </p:cNvSpPr>
          <p:nvPr>
            <p:ph type="title" hasCustomPrompt="1"/>
          </p:nvPr>
        </p:nvSpPr>
        <p:spPr>
          <a:xfrm>
            <a:off x="311700" y="743001"/>
            <a:ext cx="8520600" cy="2006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1pPr>
            <a:lvl2pPr lvl="1"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2pPr>
            <a:lvl3pPr lvl="2"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3pPr>
            <a:lvl4pPr lvl="3"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4pPr>
            <a:lvl5pPr lvl="4"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5pPr>
            <a:lvl6pPr lvl="5"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6pPr>
            <a:lvl7pPr lvl="6"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7pPr>
            <a:lvl8pPr lvl="7"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8pPr>
            <a:lvl9pPr lvl="8" algn="ctr">
              <a:lnSpc>
                <a:spcPct val="100000"/>
              </a:lnSpc>
              <a:spcBef>
                <a:spcPts val="0"/>
              </a:spcBef>
              <a:spcAft>
                <a:spcPts val="0"/>
              </a:spcAft>
              <a:buSzPts val="12000"/>
              <a:buFont typeface="Source Sans Pro"/>
              <a:buNone/>
              <a:defRPr sz="12000">
                <a:latin typeface="Source Sans Pro"/>
                <a:ea typeface="Source Sans Pro"/>
                <a:cs typeface="Source Sans Pro"/>
                <a:sym typeface="Source Sans Pro"/>
              </a:defRPr>
            </a:lvl9pPr>
          </a:lstStyle>
          <a:p>
            <a:r>
              <a:t>xx%</a:t>
            </a:r>
          </a:p>
        </p:txBody>
      </p:sp>
      <p:sp>
        <p:nvSpPr>
          <p:cNvPr id="47" name="Google Shape;47;p26"/>
          <p:cNvSpPr txBox="1">
            <a:spLocks noGrp="1"/>
          </p:cNvSpPr>
          <p:nvPr>
            <p:ph type="body" idx="1"/>
          </p:nvPr>
        </p:nvSpPr>
        <p:spPr>
          <a:xfrm>
            <a:off x="311700" y="2845182"/>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Clr>
                <a:schemeClr val="lt1"/>
              </a:buClr>
              <a:buSzPts val="1800"/>
              <a:buChar char="●"/>
              <a:defRPr>
                <a:solidFill>
                  <a:schemeClr val="lt1"/>
                </a:solidFill>
              </a:defRPr>
            </a:lvl1pPr>
            <a:lvl2pPr marL="914400" lvl="1" indent="-317500" algn="ctr">
              <a:lnSpc>
                <a:spcPct val="115000"/>
              </a:lnSpc>
              <a:spcBef>
                <a:spcPts val="1600"/>
              </a:spcBef>
              <a:spcAft>
                <a:spcPts val="0"/>
              </a:spcAft>
              <a:buClr>
                <a:schemeClr val="lt1"/>
              </a:buClr>
              <a:buSzPts val="1400"/>
              <a:buChar char="○"/>
              <a:defRPr>
                <a:solidFill>
                  <a:schemeClr val="lt1"/>
                </a:solidFill>
              </a:defRPr>
            </a:lvl2pPr>
            <a:lvl3pPr marL="1371600" lvl="2" indent="-317500" algn="ctr">
              <a:lnSpc>
                <a:spcPct val="115000"/>
              </a:lnSpc>
              <a:spcBef>
                <a:spcPts val="1600"/>
              </a:spcBef>
              <a:spcAft>
                <a:spcPts val="0"/>
              </a:spcAft>
              <a:buClr>
                <a:schemeClr val="lt1"/>
              </a:buClr>
              <a:buSzPts val="1400"/>
              <a:buChar char="■"/>
              <a:defRPr>
                <a:solidFill>
                  <a:schemeClr val="lt1"/>
                </a:solidFill>
              </a:defRPr>
            </a:lvl3pPr>
            <a:lvl4pPr marL="1828800" lvl="3" indent="-317500" algn="ctr">
              <a:lnSpc>
                <a:spcPct val="115000"/>
              </a:lnSpc>
              <a:spcBef>
                <a:spcPts val="1600"/>
              </a:spcBef>
              <a:spcAft>
                <a:spcPts val="0"/>
              </a:spcAft>
              <a:buClr>
                <a:schemeClr val="lt1"/>
              </a:buClr>
              <a:buSzPts val="1400"/>
              <a:buChar char="●"/>
              <a:defRPr>
                <a:solidFill>
                  <a:schemeClr val="lt1"/>
                </a:solidFill>
              </a:defRPr>
            </a:lvl4pPr>
            <a:lvl5pPr marL="2286000" lvl="4" indent="-317500" algn="ctr">
              <a:lnSpc>
                <a:spcPct val="115000"/>
              </a:lnSpc>
              <a:spcBef>
                <a:spcPts val="1600"/>
              </a:spcBef>
              <a:spcAft>
                <a:spcPts val="0"/>
              </a:spcAft>
              <a:buClr>
                <a:schemeClr val="lt1"/>
              </a:buClr>
              <a:buSzPts val="1400"/>
              <a:buChar char="○"/>
              <a:defRPr>
                <a:solidFill>
                  <a:schemeClr val="lt1"/>
                </a:solidFill>
              </a:defRPr>
            </a:lvl5pPr>
            <a:lvl6pPr marL="2743200" lvl="5" indent="-317500" algn="ctr">
              <a:lnSpc>
                <a:spcPct val="115000"/>
              </a:lnSpc>
              <a:spcBef>
                <a:spcPts val="1600"/>
              </a:spcBef>
              <a:spcAft>
                <a:spcPts val="0"/>
              </a:spcAft>
              <a:buClr>
                <a:schemeClr val="lt1"/>
              </a:buClr>
              <a:buSzPts val="1400"/>
              <a:buChar char="■"/>
              <a:defRPr>
                <a:solidFill>
                  <a:schemeClr val="lt1"/>
                </a:solidFill>
              </a:defRPr>
            </a:lvl6pPr>
            <a:lvl7pPr marL="3200400" lvl="6" indent="-317500" algn="ctr">
              <a:lnSpc>
                <a:spcPct val="115000"/>
              </a:lnSpc>
              <a:spcBef>
                <a:spcPts val="1600"/>
              </a:spcBef>
              <a:spcAft>
                <a:spcPts val="0"/>
              </a:spcAft>
              <a:buClr>
                <a:schemeClr val="lt1"/>
              </a:buClr>
              <a:buSzPts val="1400"/>
              <a:buChar char="●"/>
              <a:defRPr>
                <a:solidFill>
                  <a:schemeClr val="lt1"/>
                </a:solidFill>
              </a:defRPr>
            </a:lvl7pPr>
            <a:lvl8pPr marL="3657600" lvl="7" indent="-317500" algn="ctr">
              <a:lnSpc>
                <a:spcPct val="115000"/>
              </a:lnSpc>
              <a:spcBef>
                <a:spcPts val="1600"/>
              </a:spcBef>
              <a:spcAft>
                <a:spcPts val="0"/>
              </a:spcAft>
              <a:buClr>
                <a:schemeClr val="lt1"/>
              </a:buClr>
              <a:buSzPts val="1400"/>
              <a:buChar char="○"/>
              <a:defRPr>
                <a:solidFill>
                  <a:schemeClr val="lt1"/>
                </a:solidFill>
              </a:defRPr>
            </a:lvl8pPr>
            <a:lvl9pPr marL="4114800" lvl="8" indent="-317500" algn="ctr">
              <a:lnSpc>
                <a:spcPct val="115000"/>
              </a:lnSpc>
              <a:spcBef>
                <a:spcPts val="1600"/>
              </a:spcBef>
              <a:spcAft>
                <a:spcPts val="1600"/>
              </a:spcAft>
              <a:buClr>
                <a:schemeClr val="lt1"/>
              </a:buClr>
              <a:buSzPts val="1400"/>
              <a:buChar char="■"/>
              <a:defRPr>
                <a:solidFill>
                  <a:schemeClr val="lt1"/>
                </a:solidFill>
              </a:defRPr>
            </a:lvl9pPr>
          </a:lstStyle>
          <a:p>
            <a:endParaRPr/>
          </a:p>
        </p:txBody>
      </p:sp>
      <p:sp>
        <p:nvSpPr>
          <p:cNvPr id="48" name="Google Shape;48;p26"/>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18"/>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Font typeface="Impact"/>
              <a:buNone/>
              <a:defRPr b="0">
                <a:latin typeface="Impact"/>
                <a:ea typeface="Impact"/>
                <a:cs typeface="Impact"/>
                <a:sym typeface="Impact"/>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18" name="Google Shape;18;p1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Font typeface="Roboto Condensed"/>
              <a:buChar char="●"/>
              <a:defRPr>
                <a:latin typeface="Roboto Condensed"/>
                <a:ea typeface="Roboto Condensed"/>
                <a:cs typeface="Roboto Condensed"/>
                <a:sym typeface="Roboto Condensed"/>
              </a:defRPr>
            </a:lvl1pPr>
            <a:lvl2pPr marL="914400" lvl="1"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2pPr>
            <a:lvl3pPr marL="1371600" lvl="2"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3pPr>
            <a:lvl4pPr marL="1828800" lvl="3"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4pPr>
            <a:lvl5pPr marL="2286000" lvl="4"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5pPr>
            <a:lvl6pPr marL="2743200" lvl="5"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6pPr>
            <a:lvl7pPr marL="3200400" lvl="6"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7pPr>
            <a:lvl8pPr marL="3657600" lvl="7" indent="-317500" algn="l">
              <a:lnSpc>
                <a:spcPct val="115000"/>
              </a:lnSpc>
              <a:spcBef>
                <a:spcPts val="1600"/>
              </a:spcBef>
              <a:spcAft>
                <a:spcPts val="0"/>
              </a:spcAft>
              <a:buSzPts val="1400"/>
              <a:buFont typeface="Roboto Condensed"/>
              <a:buChar char="○"/>
              <a:defRPr>
                <a:latin typeface="Roboto Condensed"/>
                <a:ea typeface="Roboto Condensed"/>
                <a:cs typeface="Roboto Condensed"/>
                <a:sym typeface="Roboto Condensed"/>
              </a:defRPr>
            </a:lvl8pPr>
            <a:lvl9pPr marL="4114800" lvl="8" indent="-317500" algn="l">
              <a:lnSpc>
                <a:spcPct val="115000"/>
              </a:lnSpc>
              <a:spcBef>
                <a:spcPts val="1600"/>
              </a:spcBef>
              <a:spcAft>
                <a:spcPts val="1600"/>
              </a:spcAft>
              <a:buSzPts val="1400"/>
              <a:buFont typeface="Roboto Condensed"/>
              <a:buChar char="■"/>
              <a:defRPr>
                <a:latin typeface="Roboto Condensed"/>
                <a:ea typeface="Roboto Condensed"/>
                <a:cs typeface="Roboto Condensed"/>
                <a:sym typeface="Roboto Condensed"/>
              </a:defRPr>
            </a:lvl9pPr>
          </a:lstStyle>
          <a:p>
            <a:endParaRPr/>
          </a:p>
        </p:txBody>
      </p:sp>
      <p:sp>
        <p:nvSpPr>
          <p:cNvPr id="19" name="Google Shape;19;p18"/>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
        <p:cNvGrpSpPr/>
        <p:nvPr/>
      </p:nvGrpSpPr>
      <p:grpSpPr>
        <a:xfrm>
          <a:off x="0" y="0"/>
          <a:ext cx="0" cy="0"/>
          <a:chOff x="0" y="0"/>
          <a:chExt cx="0" cy="0"/>
        </a:xfrm>
      </p:grpSpPr>
      <p:sp>
        <p:nvSpPr>
          <p:cNvPr id="21" name="Google Shape;21;p19"/>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20"/>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24" name="Google Shape;24;p20"/>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Font typeface="Roboto Condensed"/>
              <a:buChar char="●"/>
              <a:defRPr sz="1400">
                <a:latin typeface="Roboto Condensed"/>
                <a:ea typeface="Roboto Condensed"/>
                <a:cs typeface="Roboto Condensed"/>
                <a:sym typeface="Roboto Condensed"/>
              </a:defRPr>
            </a:lvl1pPr>
            <a:lvl2pPr marL="914400" lvl="1"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2pPr>
            <a:lvl3pPr marL="1371600" lvl="2"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3pPr>
            <a:lvl4pPr marL="1828800" lvl="3"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4pPr>
            <a:lvl5pPr marL="2286000" lvl="4"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5pPr>
            <a:lvl6pPr marL="2743200" lvl="5"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6pPr>
            <a:lvl7pPr marL="3200400" lvl="6"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7pPr>
            <a:lvl8pPr marL="3657600" lvl="7"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8pPr>
            <a:lvl9pPr marL="4114800" lvl="8" indent="-304800" algn="l">
              <a:lnSpc>
                <a:spcPct val="115000"/>
              </a:lnSpc>
              <a:spcBef>
                <a:spcPts val="1600"/>
              </a:spcBef>
              <a:spcAft>
                <a:spcPts val="1600"/>
              </a:spcAft>
              <a:buSzPts val="1200"/>
              <a:buFont typeface="Roboto Condensed"/>
              <a:buChar char="■"/>
              <a:defRPr sz="1200">
                <a:latin typeface="Roboto Condensed"/>
                <a:ea typeface="Roboto Condensed"/>
                <a:cs typeface="Roboto Condensed"/>
                <a:sym typeface="Roboto Condensed"/>
              </a:defRPr>
            </a:lvl9pPr>
          </a:lstStyle>
          <a:p>
            <a:endParaRPr/>
          </a:p>
        </p:txBody>
      </p:sp>
      <p:sp>
        <p:nvSpPr>
          <p:cNvPr id="25" name="Google Shape;25;p20"/>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Font typeface="Roboto Condensed"/>
              <a:buChar char="●"/>
              <a:defRPr sz="1400">
                <a:latin typeface="Roboto Condensed"/>
                <a:ea typeface="Roboto Condensed"/>
                <a:cs typeface="Roboto Condensed"/>
                <a:sym typeface="Roboto Condensed"/>
              </a:defRPr>
            </a:lvl1pPr>
            <a:lvl2pPr marL="914400" lvl="1"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2pPr>
            <a:lvl3pPr marL="1371600" lvl="2"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3pPr>
            <a:lvl4pPr marL="1828800" lvl="3"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4pPr>
            <a:lvl5pPr marL="2286000" lvl="4"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5pPr>
            <a:lvl6pPr marL="2743200" lvl="5"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6pPr>
            <a:lvl7pPr marL="3200400" lvl="6"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7pPr>
            <a:lvl8pPr marL="3657600" lvl="7" indent="-304800" algn="l">
              <a:lnSpc>
                <a:spcPct val="115000"/>
              </a:lnSpc>
              <a:spcBef>
                <a:spcPts val="1600"/>
              </a:spcBef>
              <a:spcAft>
                <a:spcPts val="0"/>
              </a:spcAft>
              <a:buSzPts val="1200"/>
              <a:buFont typeface="Roboto Condensed"/>
              <a:buChar char="○"/>
              <a:defRPr sz="1200">
                <a:latin typeface="Roboto Condensed"/>
                <a:ea typeface="Roboto Condensed"/>
                <a:cs typeface="Roboto Condensed"/>
                <a:sym typeface="Roboto Condensed"/>
              </a:defRPr>
            </a:lvl8pPr>
            <a:lvl9pPr marL="4114800" lvl="8" indent="-304800" algn="l">
              <a:lnSpc>
                <a:spcPct val="115000"/>
              </a:lnSpc>
              <a:spcBef>
                <a:spcPts val="1600"/>
              </a:spcBef>
              <a:spcAft>
                <a:spcPts val="1600"/>
              </a:spcAft>
              <a:buSzPts val="1200"/>
              <a:buFont typeface="Roboto Condensed"/>
              <a:buChar char="■"/>
              <a:defRPr sz="1200">
                <a:latin typeface="Roboto Condensed"/>
                <a:ea typeface="Roboto Condensed"/>
                <a:cs typeface="Roboto Condensed"/>
                <a:sym typeface="Roboto Condensed"/>
              </a:defRPr>
            </a:lvl9pPr>
          </a:lstStyle>
          <a:p>
            <a:endParaRPr/>
          </a:p>
        </p:txBody>
      </p:sp>
      <p:sp>
        <p:nvSpPr>
          <p:cNvPr id="26" name="Google Shape;26;p20"/>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ext-Square Bullet">
  <p:cSld name="2_Text-Square Bullet">
    <p:spTree>
      <p:nvGrpSpPr>
        <p:cNvPr id="1" name="Shape 27"/>
        <p:cNvGrpSpPr/>
        <p:nvPr/>
      </p:nvGrpSpPr>
      <p:grpSpPr>
        <a:xfrm>
          <a:off x="0" y="0"/>
          <a:ext cx="0" cy="0"/>
          <a:chOff x="0" y="0"/>
          <a:chExt cx="0" cy="0"/>
        </a:xfrm>
      </p:grpSpPr>
      <p:sp>
        <p:nvSpPr>
          <p:cNvPr id="28" name="Google Shape;28;p21"/>
          <p:cNvSpPr txBox="1">
            <a:spLocks noGrp="1"/>
          </p:cNvSpPr>
          <p:nvPr>
            <p:ph type="body" idx="1"/>
          </p:nvPr>
        </p:nvSpPr>
        <p:spPr>
          <a:xfrm>
            <a:off x="457200" y="971551"/>
            <a:ext cx="8229600" cy="3749100"/>
          </a:xfrm>
          <a:prstGeom prst="rect">
            <a:avLst/>
          </a:prstGeom>
          <a:noFill/>
          <a:ln>
            <a:noFill/>
          </a:ln>
        </p:spPr>
        <p:txBody>
          <a:bodyPr spcFirstLastPara="1" wrap="square" lIns="91425" tIns="45700" rIns="91425" bIns="45700" anchor="t" anchorCtr="0">
            <a:noAutofit/>
          </a:bodyPr>
          <a:lstStyle>
            <a:lvl1pPr marL="457200" marR="0" lvl="0" indent="-381000" algn="l">
              <a:lnSpc>
                <a:spcPct val="115000"/>
              </a:lnSpc>
              <a:spcBef>
                <a:spcPts val="480"/>
              </a:spcBef>
              <a:spcAft>
                <a:spcPts val="0"/>
              </a:spcAft>
              <a:buClr>
                <a:srgbClr val="F39200"/>
              </a:buClr>
              <a:buSzPts val="2400"/>
              <a:buFont typeface="Noto Sans Symbols"/>
              <a:buChar char="▪"/>
              <a:defRPr sz="2400" b="0" i="0" u="none" strike="noStrike" cap="none">
                <a:solidFill>
                  <a:srgbClr val="333333"/>
                </a:solidFill>
                <a:latin typeface="Twentieth Century"/>
                <a:ea typeface="Twentieth Century"/>
                <a:cs typeface="Twentieth Century"/>
                <a:sym typeface="Twentieth Century"/>
              </a:defRPr>
            </a:lvl1pPr>
            <a:lvl2pPr marL="914400" marR="0" lvl="1" indent="-361950" algn="l">
              <a:lnSpc>
                <a:spcPct val="115000"/>
              </a:lnSpc>
              <a:spcBef>
                <a:spcPts val="420"/>
              </a:spcBef>
              <a:spcAft>
                <a:spcPts val="0"/>
              </a:spcAft>
              <a:buClr>
                <a:srgbClr val="F39200"/>
              </a:buClr>
              <a:buSzPts val="2100"/>
              <a:buFont typeface="Arial"/>
              <a:buChar char="–"/>
              <a:defRPr sz="2100" b="0" i="0" u="none" strike="noStrike" cap="none">
                <a:solidFill>
                  <a:srgbClr val="333333"/>
                </a:solidFill>
                <a:latin typeface="Twentieth Century"/>
                <a:ea typeface="Twentieth Century"/>
                <a:cs typeface="Twentieth Century"/>
                <a:sym typeface="Twentieth Century"/>
              </a:defRPr>
            </a:lvl2pPr>
            <a:lvl3pPr marL="1371600" marR="0" lvl="2" indent="-342900" algn="l">
              <a:lnSpc>
                <a:spcPct val="115000"/>
              </a:lnSpc>
              <a:spcBef>
                <a:spcPts val="360"/>
              </a:spcBef>
              <a:spcAft>
                <a:spcPts val="0"/>
              </a:spcAft>
              <a:buClr>
                <a:srgbClr val="F39200"/>
              </a:buClr>
              <a:buSzPts val="1800"/>
              <a:buFont typeface="Noto Sans Symbols"/>
              <a:buChar char="▪"/>
              <a:defRPr sz="1800" b="0" i="0" u="none" strike="noStrike" cap="none">
                <a:solidFill>
                  <a:srgbClr val="333333"/>
                </a:solidFill>
                <a:latin typeface="Twentieth Century"/>
                <a:ea typeface="Twentieth Century"/>
                <a:cs typeface="Twentieth Century"/>
                <a:sym typeface="Twentieth Century"/>
              </a:defRPr>
            </a:lvl3pPr>
            <a:lvl4pPr marL="1828800" marR="0" lvl="3" indent="-330200" algn="l">
              <a:lnSpc>
                <a:spcPct val="115000"/>
              </a:lnSpc>
              <a:spcBef>
                <a:spcPts val="320"/>
              </a:spcBef>
              <a:spcAft>
                <a:spcPts val="0"/>
              </a:spcAft>
              <a:buClr>
                <a:srgbClr val="F39200"/>
              </a:buClr>
              <a:buSzPts val="1600"/>
              <a:buFont typeface="Arial"/>
              <a:buChar char="–"/>
              <a:defRPr sz="1600" b="0" i="0" u="none" strike="noStrike" cap="none">
                <a:solidFill>
                  <a:srgbClr val="333333"/>
                </a:solidFill>
                <a:latin typeface="Twentieth Century"/>
                <a:ea typeface="Twentieth Century"/>
                <a:cs typeface="Twentieth Century"/>
                <a:sym typeface="Twentieth Century"/>
              </a:defRPr>
            </a:lvl4pPr>
            <a:lvl5pPr marL="2286000" marR="0" lvl="4" indent="-355600" algn="l">
              <a:lnSpc>
                <a:spcPct val="115000"/>
              </a:lnSpc>
              <a:spcBef>
                <a:spcPts val="400"/>
              </a:spcBef>
              <a:spcAft>
                <a:spcPts val="0"/>
              </a:spcAft>
              <a:buClr>
                <a:srgbClr val="038A00"/>
              </a:buClr>
              <a:buSzPts val="2000"/>
              <a:buFont typeface="Arial"/>
              <a:buChar char="»"/>
              <a:defRPr sz="2000" b="0" i="0" u="none" strike="noStrike" cap="none">
                <a:solidFill>
                  <a:schemeClr val="dk1"/>
                </a:solidFill>
                <a:latin typeface="Twentieth Century"/>
                <a:ea typeface="Twentieth Century"/>
                <a:cs typeface="Twentieth Century"/>
                <a:sym typeface="Twentieth Century"/>
              </a:defRPr>
            </a:lvl5pPr>
            <a:lvl6pPr marL="2743200" marR="0" lvl="5" indent="-355600" algn="l">
              <a:lnSpc>
                <a:spcPct val="115000"/>
              </a:lnSpc>
              <a:spcBef>
                <a:spcPts val="400"/>
              </a:spcBef>
              <a:spcAft>
                <a:spcPts val="0"/>
              </a:spcAft>
              <a:buClr>
                <a:schemeClr val="dk1"/>
              </a:buClr>
              <a:buSzPts val="2000"/>
              <a:buFont typeface="Arial"/>
              <a:buChar char="•"/>
              <a:defRPr sz="2000" b="0" i="0" u="none" strike="noStrike" cap="none">
                <a:solidFill>
                  <a:schemeClr val="dk1"/>
                </a:solidFill>
                <a:latin typeface="Twentieth Century"/>
                <a:ea typeface="Twentieth Century"/>
                <a:cs typeface="Twentieth Century"/>
                <a:sym typeface="Twentieth Century"/>
              </a:defRPr>
            </a:lvl6pPr>
            <a:lvl7pPr marL="3200400" marR="0" lvl="6" indent="-355600" algn="l">
              <a:lnSpc>
                <a:spcPct val="115000"/>
              </a:lnSpc>
              <a:spcBef>
                <a:spcPts val="1600"/>
              </a:spcBef>
              <a:spcAft>
                <a:spcPts val="0"/>
              </a:spcAft>
              <a:buClr>
                <a:schemeClr val="dk1"/>
              </a:buClr>
              <a:buSzPts val="2000"/>
              <a:buFont typeface="Arial"/>
              <a:buChar char="•"/>
              <a:defRPr sz="2000" b="0" i="0" u="none" strike="noStrike" cap="none">
                <a:solidFill>
                  <a:schemeClr val="dk1"/>
                </a:solidFill>
                <a:latin typeface="Twentieth Century"/>
                <a:ea typeface="Twentieth Century"/>
                <a:cs typeface="Twentieth Century"/>
                <a:sym typeface="Twentieth Century"/>
              </a:defRPr>
            </a:lvl7pPr>
            <a:lvl8pPr marL="3657600" marR="0" lvl="7" indent="-355600" algn="l">
              <a:lnSpc>
                <a:spcPct val="115000"/>
              </a:lnSpc>
              <a:spcBef>
                <a:spcPts val="1600"/>
              </a:spcBef>
              <a:spcAft>
                <a:spcPts val="0"/>
              </a:spcAft>
              <a:buClr>
                <a:schemeClr val="dk1"/>
              </a:buClr>
              <a:buSzPts val="2000"/>
              <a:buFont typeface="Arial"/>
              <a:buChar char="•"/>
              <a:defRPr sz="2000" b="0" i="0" u="none" strike="noStrike" cap="none">
                <a:solidFill>
                  <a:schemeClr val="dk1"/>
                </a:solidFill>
                <a:latin typeface="Twentieth Century"/>
                <a:ea typeface="Twentieth Century"/>
                <a:cs typeface="Twentieth Century"/>
                <a:sym typeface="Twentieth Century"/>
              </a:defRPr>
            </a:lvl8pPr>
            <a:lvl9pPr marL="4114800" marR="0" lvl="8" indent="-355600" algn="l">
              <a:lnSpc>
                <a:spcPct val="115000"/>
              </a:lnSpc>
              <a:spcBef>
                <a:spcPts val="1600"/>
              </a:spcBef>
              <a:spcAft>
                <a:spcPts val="1600"/>
              </a:spcAft>
              <a:buClr>
                <a:schemeClr val="dk1"/>
              </a:buClr>
              <a:buSzPts val="2000"/>
              <a:buFont typeface="Arial"/>
              <a:buChar char="•"/>
              <a:defRPr sz="2000" b="0" i="0" u="none" strike="noStrike" cap="none">
                <a:solidFill>
                  <a:schemeClr val="dk1"/>
                </a:solidFill>
                <a:latin typeface="Twentieth Century"/>
                <a:ea typeface="Twentieth Century"/>
                <a:cs typeface="Twentieth Century"/>
                <a:sym typeface="Twentieth Century"/>
              </a:defRPr>
            </a:lvl9pPr>
          </a:lstStyle>
          <a:p>
            <a:endParaRPr/>
          </a:p>
        </p:txBody>
      </p:sp>
      <p:cxnSp>
        <p:nvCxnSpPr>
          <p:cNvPr id="29" name="Google Shape;29;p21"/>
          <p:cNvCxnSpPr/>
          <p:nvPr/>
        </p:nvCxnSpPr>
        <p:spPr>
          <a:xfrm>
            <a:off x="457200" y="971551"/>
            <a:ext cx="8229600" cy="0"/>
          </a:xfrm>
          <a:prstGeom prst="straightConnector1">
            <a:avLst/>
          </a:prstGeom>
          <a:noFill/>
          <a:ln w="12700" cap="flat" cmpd="sng">
            <a:solidFill>
              <a:srgbClr val="848484"/>
            </a:solidFill>
            <a:prstDash val="solid"/>
            <a:round/>
            <a:headEnd type="none" w="sm" len="sm"/>
            <a:tailEnd type="none" w="sm" len="sm"/>
          </a:ln>
        </p:spPr>
      </p:cxnSp>
      <p:sp>
        <p:nvSpPr>
          <p:cNvPr id="30" name="Google Shape;30;p21"/>
          <p:cNvSpPr txBox="1">
            <a:spLocks noGrp="1"/>
          </p:cNvSpPr>
          <p:nvPr>
            <p:ph type="title"/>
          </p:nvPr>
        </p:nvSpPr>
        <p:spPr>
          <a:xfrm>
            <a:off x="457200" y="171451"/>
            <a:ext cx="8229600" cy="80010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3000"/>
              <a:buNone/>
              <a:defRPr sz="2800" b="1" cap="none">
                <a:solidFill>
                  <a:srgbClr val="F39200"/>
                </a:solidFill>
                <a:latin typeface="Twentieth Century"/>
                <a:ea typeface="Twentieth Century"/>
                <a:cs typeface="Twentieth Century"/>
                <a:sym typeface="Twentieth Century"/>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2"/>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22"/>
          <p:cNvSpPr txBox="1">
            <a:spLocks noGrp="1"/>
          </p:cNvSpPr>
          <p:nvPr>
            <p:ph type="title"/>
          </p:nvPr>
        </p:nvSpPr>
        <p:spPr>
          <a:xfrm>
            <a:off x="485875" y="1714500"/>
            <a:ext cx="8183700" cy="78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3600"/>
              <a:buNone/>
              <a:defRPr sz="36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a:endParaRPr/>
          </a:p>
        </p:txBody>
      </p:sp>
      <p:sp>
        <p:nvSpPr>
          <p:cNvPr id="34" name="Google Shape;34;p22"/>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5"/>
        <p:cNvGrpSpPr/>
        <p:nvPr/>
      </p:nvGrpSpPr>
      <p:grpSpPr>
        <a:xfrm>
          <a:off x="0" y="0"/>
          <a:ext cx="0" cy="0"/>
          <a:chOff x="0" y="0"/>
          <a:chExt cx="0" cy="0"/>
        </a:xfrm>
      </p:grpSpPr>
      <p:sp>
        <p:nvSpPr>
          <p:cNvPr id="36" name="Google Shape;36;p23"/>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37" name="Google Shape;37;p23"/>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2"/>
        </a:solidFill>
        <a:effectLst/>
      </p:bgPr>
    </p:bg>
    <p:spTree>
      <p:nvGrpSpPr>
        <p:cNvPr id="1" name="Shape 38"/>
        <p:cNvGrpSpPr/>
        <p:nvPr/>
      </p:nvGrpSpPr>
      <p:grpSpPr>
        <a:xfrm>
          <a:off x="0" y="0"/>
          <a:ext cx="0" cy="0"/>
          <a:chOff x="0" y="0"/>
          <a:chExt cx="0" cy="0"/>
        </a:xfrm>
      </p:grpSpPr>
      <p:sp>
        <p:nvSpPr>
          <p:cNvPr id="39" name="Google Shape;39;p24"/>
          <p:cNvSpPr txBox="1">
            <a:spLocks noGrp="1"/>
          </p:cNvSpPr>
          <p:nvPr>
            <p:ph type="title"/>
          </p:nvPr>
        </p:nvSpPr>
        <p:spPr>
          <a:xfrm>
            <a:off x="490250" y="526350"/>
            <a:ext cx="56040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a:endParaRPr/>
          </a:p>
        </p:txBody>
      </p:sp>
      <p:sp>
        <p:nvSpPr>
          <p:cNvPr id="40" name="Google Shape;40;p24"/>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1"/>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25"/>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2100"/>
              <a:buNone/>
              <a:defRPr sz="2100"/>
            </a:lvl1pPr>
          </a:lstStyle>
          <a:p>
            <a:endParaRPr/>
          </a:p>
        </p:txBody>
      </p:sp>
      <p:sp>
        <p:nvSpPr>
          <p:cNvPr id="43" name="Google Shape;43;p25"/>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lum">
    <p:bg>
      <p:bgPr>
        <a:solidFill>
          <a:schemeClr val="lt1"/>
        </a:solidFill>
        <a:effectLst/>
      </p:bgPr>
    </p:bg>
    <p:spTree>
      <p:nvGrpSpPr>
        <p:cNvPr id="1" name="Shape 5"/>
        <p:cNvGrpSpPr/>
        <p:nvPr/>
      </p:nvGrpSpPr>
      <p:grpSpPr>
        <a:xfrm>
          <a:off x="0" y="0"/>
          <a:ext cx="0" cy="0"/>
          <a:chOff x="0" y="0"/>
          <a:chExt cx="0" cy="0"/>
        </a:xfrm>
      </p:grpSpPr>
      <p:sp>
        <p:nvSpPr>
          <p:cNvPr id="6" name="Google Shape;6;p16"/>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1pPr>
            <a:lvl2pPr marR="0" lvl="1"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2pPr>
            <a:lvl3pPr marR="0" lvl="2"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3pPr>
            <a:lvl4pPr marR="0" lvl="3"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4pPr>
            <a:lvl5pPr marR="0" lvl="4"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5pPr>
            <a:lvl6pPr marR="0" lvl="5"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6pPr>
            <a:lvl7pPr marR="0" lvl="6"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7pPr>
            <a:lvl8pPr marR="0" lvl="7"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8pPr>
            <a:lvl9pPr marR="0" lvl="8" algn="l" rtl="0">
              <a:lnSpc>
                <a:spcPct val="100000"/>
              </a:lnSpc>
              <a:spcBef>
                <a:spcPts val="0"/>
              </a:spcBef>
              <a:spcAft>
                <a:spcPts val="0"/>
              </a:spcAft>
              <a:buClr>
                <a:schemeClr val="dk2"/>
              </a:buClr>
              <a:buSzPts val="3000"/>
              <a:buFont typeface="Impact"/>
              <a:buNone/>
              <a:defRPr sz="3000" b="0" i="0" u="none" strike="noStrike" cap="none">
                <a:solidFill>
                  <a:schemeClr val="dk2"/>
                </a:solidFill>
                <a:latin typeface="Impact"/>
                <a:ea typeface="Impact"/>
                <a:cs typeface="Impact"/>
                <a:sym typeface="Impact"/>
              </a:defRPr>
            </a:lvl9pPr>
          </a:lstStyle>
          <a:p>
            <a:endParaRPr/>
          </a:p>
        </p:txBody>
      </p:sp>
      <p:sp>
        <p:nvSpPr>
          <p:cNvPr id="7" name="Google Shape;7;p1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lt2"/>
              </a:buClr>
              <a:buSzPts val="1800"/>
              <a:buFont typeface="Source Sans Pro"/>
              <a:buChar char="●"/>
              <a:defRPr sz="1800" b="0" i="0" u="none" strike="noStrike" cap="none">
                <a:solidFill>
                  <a:schemeClr val="lt2"/>
                </a:solidFill>
                <a:latin typeface="Source Sans Pro"/>
                <a:ea typeface="Source Sans Pro"/>
                <a:cs typeface="Source Sans Pro"/>
                <a:sym typeface="Source Sans Pro"/>
              </a:defRPr>
            </a:lvl1pPr>
            <a:lvl2pPr marL="914400" marR="0" lvl="1"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2pPr>
            <a:lvl3pPr marL="1371600" marR="0" lvl="2"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3pPr>
            <a:lvl4pPr marL="1828800" marR="0" lvl="3"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4pPr>
            <a:lvl5pPr marL="2286000" marR="0" lvl="4"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5pPr>
            <a:lvl6pPr marL="2743200" marR="0" lvl="5"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6pPr>
            <a:lvl7pPr marL="3200400" marR="0" lvl="6"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7pPr>
            <a:lvl8pPr marL="3657600" marR="0" lvl="7" indent="-317500" algn="l" rtl="0">
              <a:lnSpc>
                <a:spcPct val="115000"/>
              </a:lnSpc>
              <a:spcBef>
                <a:spcPts val="1600"/>
              </a:spcBef>
              <a:spcAft>
                <a:spcPts val="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8pPr>
            <a:lvl9pPr marL="4114800" marR="0" lvl="8" indent="-317500" algn="l" rtl="0">
              <a:lnSpc>
                <a:spcPct val="115000"/>
              </a:lnSpc>
              <a:spcBef>
                <a:spcPts val="1600"/>
              </a:spcBef>
              <a:spcAft>
                <a:spcPts val="1600"/>
              </a:spcAft>
              <a:buClr>
                <a:schemeClr val="lt2"/>
              </a:buClr>
              <a:buSzPts val="1400"/>
              <a:buFont typeface="Source Sans Pro"/>
              <a:buChar char="■"/>
              <a:defRPr sz="1400" b="0" i="0" u="none" strike="noStrike" cap="none">
                <a:solidFill>
                  <a:schemeClr val="lt2"/>
                </a:solidFill>
                <a:latin typeface="Source Sans Pro"/>
                <a:ea typeface="Source Sans Pro"/>
                <a:cs typeface="Source Sans Pro"/>
                <a:sym typeface="Source Sans Pro"/>
              </a:defRPr>
            </a:lvl9pPr>
          </a:lstStyle>
          <a:p>
            <a:endParaRPr/>
          </a:p>
        </p:txBody>
      </p:sp>
      <p:sp>
        <p:nvSpPr>
          <p:cNvPr id="8" name="Google Shape;8;p16"/>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schoolhouseconnection.org/fafsa/" TargetMode="External"/><Relationship Id="rId3" Type="http://schemas.openxmlformats.org/officeDocument/2006/relationships/hyperlink" Target="https://schoolhouseconnection.org/covid19-and-homelessness/" TargetMode="External"/><Relationship Id="rId7" Type="http://schemas.openxmlformats.org/officeDocument/2006/relationships/hyperlink" Target="https://schoolhouseconnection.org/informacion-en-espanol/"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https://schoolhouseconnection.org/student-homelessness-lessons-from-the-youth-risk-behavior-survey-yrbs/" TargetMode="External"/><Relationship Id="rId5" Type="http://schemas.openxmlformats.org/officeDocument/2006/relationships/hyperlink" Target="https://schoolhouseconnection.org/school-reopening-and-recovery/" TargetMode="External"/><Relationship Id="rId10" Type="http://schemas.openxmlformats.org/officeDocument/2006/relationships/hyperlink" Target="https://schoolhouseconnection.org/psas-on-homelessness/" TargetMode="External"/><Relationship Id="rId4" Type="http://schemas.openxmlformats.org/officeDocument/2006/relationships/hyperlink" Target="https://schoolhouseconnection.org/how-to-use-arp-funds/" TargetMode="External"/><Relationship Id="rId9" Type="http://schemas.openxmlformats.org/officeDocument/2006/relationships/hyperlink" Target="https://schoolhouseconnection.org/youth-resources/"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schoolhouseconnection.org/state-laws-on-minor-consent-for-routine-medical-care/"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schoolhouseconnection.org/learn/webinars/upcoming-webinars/"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www.schoolhouseconnection.org"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hyperlink" Target="https://www.schoolhouseconnection.org/sign-up/" TargetMode="External"/><Relationship Id="rId4" Type="http://schemas.openxmlformats.org/officeDocument/2006/relationships/hyperlink" Target="https://www.facebook.com/groups/SchoolHouseConnectio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schoolhouseconnection.org/policy-advocacy/policy-updates/"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schoolhouseconnection.org/policy-advocacy/state-policy/"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schoolhouseconnection.org/elh2022"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pic>
        <p:nvPicPr>
          <p:cNvPr id="53" name="Google Shape;53;p1"/>
          <p:cNvPicPr preferRelativeResize="0"/>
          <p:nvPr/>
        </p:nvPicPr>
        <p:blipFill rotWithShape="1">
          <a:blip r:embed="rId3">
            <a:alphaModFix amt="58000"/>
          </a:blip>
          <a:srcRect l="-940" t="9361" r="940" b="8730"/>
          <a:stretch/>
        </p:blipFill>
        <p:spPr>
          <a:xfrm>
            <a:off x="274550" y="311400"/>
            <a:ext cx="8594899" cy="4324674"/>
          </a:xfrm>
          <a:prstGeom prst="rect">
            <a:avLst/>
          </a:prstGeom>
          <a:noFill/>
          <a:ln>
            <a:noFill/>
          </a:ln>
        </p:spPr>
      </p:pic>
      <p:sp>
        <p:nvSpPr>
          <p:cNvPr id="54" name="Google Shape;54;p1"/>
          <p:cNvSpPr txBox="1"/>
          <p:nvPr/>
        </p:nvSpPr>
        <p:spPr>
          <a:xfrm>
            <a:off x="390900" y="2808475"/>
            <a:ext cx="8264400" cy="182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5000"/>
              <a:buFont typeface="Arial"/>
              <a:buNone/>
            </a:pPr>
            <a:r>
              <a:rPr lang="en" sz="4600" b="0" i="0" u="none" strike="noStrike" cap="none">
                <a:solidFill>
                  <a:schemeClr val="dk2"/>
                </a:solidFill>
                <a:latin typeface="Impact"/>
                <a:ea typeface="Impact"/>
                <a:cs typeface="Impact"/>
                <a:sym typeface="Impact"/>
              </a:rPr>
              <a:t>2021 ANNUAL </a:t>
            </a:r>
            <a:endParaRPr sz="4600" b="0" i="0" u="none" strike="noStrike" cap="none">
              <a:solidFill>
                <a:schemeClr val="dk2"/>
              </a:solidFill>
              <a:latin typeface="Impact"/>
              <a:ea typeface="Impact"/>
              <a:cs typeface="Impact"/>
              <a:sym typeface="Impact"/>
            </a:endParaRPr>
          </a:p>
          <a:p>
            <a:pPr marL="0" marR="0" lvl="0" indent="0" algn="l" rtl="0">
              <a:lnSpc>
                <a:spcPct val="100000"/>
              </a:lnSpc>
              <a:spcBef>
                <a:spcPts val="0"/>
              </a:spcBef>
              <a:spcAft>
                <a:spcPts val="0"/>
              </a:spcAft>
              <a:buClr>
                <a:srgbClr val="000000"/>
              </a:buClr>
              <a:buSzPts val="5000"/>
              <a:buFont typeface="Arial"/>
              <a:buNone/>
            </a:pPr>
            <a:r>
              <a:rPr lang="en" sz="4600" b="0" i="0" u="none" strike="noStrike" cap="none">
                <a:solidFill>
                  <a:srgbClr val="8A2F89"/>
                </a:solidFill>
                <a:latin typeface="Impact"/>
                <a:ea typeface="Impact"/>
                <a:cs typeface="Impact"/>
                <a:sym typeface="Impact"/>
              </a:rPr>
              <a:t>STATE COORDINATORS</a:t>
            </a:r>
            <a:r>
              <a:rPr lang="en" sz="4600">
                <a:solidFill>
                  <a:schemeClr val="dk2"/>
                </a:solidFill>
                <a:latin typeface="Impact"/>
                <a:ea typeface="Impact"/>
                <a:cs typeface="Impact"/>
                <a:sym typeface="Impact"/>
              </a:rPr>
              <a:t> </a:t>
            </a:r>
            <a:r>
              <a:rPr lang="en" sz="4600" b="0" i="0" u="none" strike="noStrike" cap="none">
                <a:solidFill>
                  <a:schemeClr val="dk2"/>
                </a:solidFill>
                <a:latin typeface="Impact"/>
                <a:ea typeface="Impact"/>
                <a:cs typeface="Impact"/>
                <a:sym typeface="Impact"/>
              </a:rPr>
              <a:t>MEETING</a:t>
            </a:r>
            <a:br>
              <a:rPr lang="en" sz="5000" b="0" i="0" u="none" strike="noStrike" cap="none">
                <a:solidFill>
                  <a:schemeClr val="dk2"/>
                </a:solidFill>
                <a:latin typeface="Impact"/>
                <a:ea typeface="Impact"/>
                <a:cs typeface="Impact"/>
                <a:sym typeface="Impact"/>
              </a:rPr>
            </a:br>
            <a:br>
              <a:rPr lang="en" sz="5000" b="0" i="0" u="none" strike="noStrike" cap="none">
                <a:solidFill>
                  <a:schemeClr val="dk2"/>
                </a:solidFill>
                <a:latin typeface="Impact"/>
                <a:ea typeface="Impact"/>
                <a:cs typeface="Impact"/>
                <a:sym typeface="Impact"/>
              </a:rPr>
            </a:br>
            <a:endParaRPr sz="5000" b="0" i="0" u="none" strike="noStrike" cap="none">
              <a:solidFill>
                <a:schemeClr val="dk2"/>
              </a:solidFill>
              <a:latin typeface="Impact"/>
              <a:ea typeface="Impact"/>
              <a:cs typeface="Impact"/>
              <a:sym typeface="Impact"/>
            </a:endParaRPr>
          </a:p>
        </p:txBody>
      </p:sp>
      <p:sp>
        <p:nvSpPr>
          <p:cNvPr id="55" name="Google Shape;55;p1"/>
          <p:cNvSpPr txBox="1">
            <a:spLocks noGrp="1"/>
          </p:cNvSpPr>
          <p:nvPr>
            <p:ph type="subTitle" idx="4294967295"/>
          </p:nvPr>
        </p:nvSpPr>
        <p:spPr>
          <a:xfrm>
            <a:off x="2384425" y="4776675"/>
            <a:ext cx="6624000" cy="266100"/>
          </a:xfrm>
          <a:prstGeom prst="rect">
            <a:avLst/>
          </a:prstGeom>
          <a:noFill/>
          <a:ln>
            <a:noFill/>
          </a:ln>
        </p:spPr>
        <p:txBody>
          <a:bodyPr spcFirstLastPara="1" wrap="square" lIns="91425" tIns="91425" rIns="91425" bIns="91425" anchor="b" anchorCtr="0">
            <a:noAutofit/>
          </a:bodyPr>
          <a:lstStyle/>
          <a:p>
            <a:pPr marL="0" marR="0" lvl="0" indent="0" algn="r" rtl="0">
              <a:lnSpc>
                <a:spcPct val="100000"/>
              </a:lnSpc>
              <a:spcBef>
                <a:spcPts val="0"/>
              </a:spcBef>
              <a:spcAft>
                <a:spcPts val="0"/>
              </a:spcAft>
              <a:buClr>
                <a:schemeClr val="lt2"/>
              </a:buClr>
              <a:buSzPts val="1800"/>
              <a:buFont typeface="Source Sans Pro"/>
              <a:buNone/>
            </a:pPr>
            <a:r>
              <a:rPr lang="en" sz="1200" i="0" u="none" strike="noStrike" cap="none">
                <a:solidFill>
                  <a:schemeClr val="dk2"/>
                </a:solidFill>
                <a:latin typeface="Roboto Condensed"/>
                <a:ea typeface="Roboto Condensed"/>
                <a:cs typeface="Roboto Condensed"/>
                <a:sym typeface="Roboto Condensed"/>
              </a:rPr>
              <a:t>www.schoolhouseconnection.org | @SchoolHouseConn</a:t>
            </a:r>
            <a:endParaRPr sz="1200" i="0" u="none" strike="noStrike" cap="none">
              <a:solidFill>
                <a:schemeClr val="dk2"/>
              </a:solidFill>
              <a:latin typeface="Roboto Condensed"/>
              <a:ea typeface="Roboto Condensed"/>
              <a:cs typeface="Roboto Condensed"/>
              <a:sym typeface="Roboto Condensed"/>
            </a:endParaRPr>
          </a:p>
        </p:txBody>
      </p:sp>
      <p:pic>
        <p:nvPicPr>
          <p:cNvPr id="56" name="Google Shape;56;p1"/>
          <p:cNvPicPr preferRelativeResize="0"/>
          <p:nvPr/>
        </p:nvPicPr>
        <p:blipFill rotWithShape="1">
          <a:blip r:embed="rId4">
            <a:alphaModFix/>
          </a:blip>
          <a:srcRect/>
          <a:stretch/>
        </p:blipFill>
        <p:spPr>
          <a:xfrm>
            <a:off x="-127126" y="1004909"/>
            <a:ext cx="5388430" cy="213921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0"/>
          <p:cNvSpPr txBox="1">
            <a:spLocks noGrp="1"/>
          </p:cNvSpPr>
          <p:nvPr>
            <p:ph type="title"/>
          </p:nvPr>
        </p:nvSpPr>
        <p:spPr>
          <a:xfrm>
            <a:off x="311700" y="160598"/>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b="0">
                <a:latin typeface="Impact"/>
                <a:ea typeface="Impact"/>
                <a:cs typeface="Impact"/>
                <a:sym typeface="Impact"/>
              </a:rPr>
              <a:t>New Resources</a:t>
            </a:r>
            <a:endParaRPr b="0">
              <a:latin typeface="Impact"/>
              <a:ea typeface="Impact"/>
              <a:cs typeface="Impact"/>
              <a:sym typeface="Impact"/>
            </a:endParaRPr>
          </a:p>
        </p:txBody>
      </p:sp>
      <p:sp>
        <p:nvSpPr>
          <p:cNvPr id="118" name="Google Shape;118;p10"/>
          <p:cNvSpPr txBox="1"/>
          <p:nvPr/>
        </p:nvSpPr>
        <p:spPr>
          <a:xfrm>
            <a:off x="311700" y="676083"/>
            <a:ext cx="8364000" cy="882300"/>
          </a:xfrm>
          <a:prstGeom prst="rect">
            <a:avLst/>
          </a:prstGeom>
          <a:noFill/>
          <a:ln>
            <a:noFill/>
          </a:ln>
        </p:spPr>
        <p:txBody>
          <a:bodyPr spcFirstLastPara="1" wrap="square" lIns="91425" tIns="91425" rIns="91425" bIns="91425" anchor="t" anchorCtr="0">
            <a:noAutofit/>
          </a:bodyPr>
          <a:lstStyle/>
          <a:p>
            <a:pPr marL="114300" marR="0" lvl="0" indent="0" algn="l" rtl="0">
              <a:lnSpc>
                <a:spcPct val="115000"/>
              </a:lnSpc>
              <a:spcBef>
                <a:spcPts val="0"/>
              </a:spcBef>
              <a:spcAft>
                <a:spcPts val="0"/>
              </a:spcAft>
              <a:buNone/>
            </a:pPr>
            <a:r>
              <a:rPr lang="en" sz="1700" i="0" u="sng" strike="noStrike" cap="none" dirty="0">
                <a:solidFill>
                  <a:srgbClr val="000000"/>
                </a:solidFill>
                <a:latin typeface="Roboto Condensed"/>
                <a:ea typeface="Roboto Condensed"/>
                <a:cs typeface="Roboto Condensed"/>
                <a:sym typeface="Roboto Condensed"/>
                <a:hlinkClick r:id="rId3">
                  <a:extLst>
                    <a:ext uri="{A12FA001-AC4F-418D-AE19-62706E023703}">
                      <ahyp:hlinkClr xmlns:ahyp="http://schemas.microsoft.com/office/drawing/2018/hyperlinkcolor" val="tx"/>
                    </a:ext>
                  </a:extLst>
                </a:hlinkClick>
              </a:rPr>
              <a:t>COVID-19 Tip sheets, guides, reports</a:t>
            </a:r>
            <a:endParaRPr sz="1700" i="0" u="none" strike="noStrike" cap="none" dirty="0">
              <a:solidFill>
                <a:srgbClr val="000000"/>
              </a:solidFill>
              <a:latin typeface="Roboto Condensed"/>
              <a:ea typeface="Roboto Condensed"/>
              <a:cs typeface="Roboto Condensed"/>
              <a:sym typeface="Roboto Condensed"/>
            </a:endParaRPr>
          </a:p>
          <a:p>
            <a:pPr marL="457200" marR="0" lvl="4" indent="-323850" algn="l" rtl="0">
              <a:lnSpc>
                <a:spcPct val="115000"/>
              </a:lnSpc>
              <a:spcBef>
                <a:spcPts val="1000"/>
              </a:spcBef>
              <a:spcAft>
                <a:spcPts val="0"/>
              </a:spcAft>
              <a:buClr>
                <a:srgbClr val="000000"/>
              </a:buClr>
              <a:buSzPts val="1500"/>
              <a:buFont typeface="Roboto Condensed"/>
              <a:buChar char="●"/>
            </a:pPr>
            <a:r>
              <a:rPr lang="en" sz="1700" i="0" u="sng" strike="noStrike" cap="none" dirty="0">
                <a:solidFill>
                  <a:schemeClr val="hlink"/>
                </a:solidFill>
                <a:latin typeface="Roboto Condensed"/>
                <a:ea typeface="Roboto Condensed"/>
                <a:cs typeface="Roboto Condensed"/>
                <a:sym typeface="Roboto Condensed"/>
                <a:hlinkClick r:id="rId4"/>
              </a:rPr>
              <a:t>How to Use ARP education funds to identify and support students experiencing homelessness</a:t>
            </a:r>
            <a:endParaRPr sz="1100" dirty="0">
              <a:latin typeface="Roboto Condensed"/>
              <a:ea typeface="Roboto Condensed"/>
              <a:cs typeface="Roboto Condensed"/>
              <a:sym typeface="Roboto Condensed"/>
            </a:endParaRPr>
          </a:p>
          <a:p>
            <a:pPr marL="457200" marR="0" lvl="1" indent="-323850" algn="l" rtl="0">
              <a:lnSpc>
                <a:spcPct val="115000"/>
              </a:lnSpc>
              <a:spcBef>
                <a:spcPts val="1000"/>
              </a:spcBef>
              <a:spcAft>
                <a:spcPts val="0"/>
              </a:spcAft>
              <a:buClr>
                <a:srgbClr val="000000"/>
              </a:buClr>
              <a:buSzPts val="1500"/>
              <a:buFont typeface="Roboto Condensed"/>
              <a:buChar char="●"/>
            </a:pPr>
            <a:r>
              <a:rPr lang="en" sz="1700" i="0" u="sng" strike="noStrike" cap="none" dirty="0">
                <a:solidFill>
                  <a:schemeClr val="hlink"/>
                </a:solidFill>
                <a:latin typeface="Roboto Condensed"/>
                <a:ea typeface="Roboto Condensed"/>
                <a:cs typeface="Roboto Condensed"/>
                <a:sym typeface="Roboto Condensed"/>
                <a:hlinkClick r:id="rId5"/>
              </a:rPr>
              <a:t>School Reopening and Recovery</a:t>
            </a:r>
            <a:r>
              <a:rPr lang="en" sz="1700" u="sng" dirty="0">
                <a:solidFill>
                  <a:schemeClr val="hlink"/>
                </a:solidFill>
                <a:latin typeface="Roboto Condensed"/>
                <a:ea typeface="Roboto Condensed"/>
                <a:cs typeface="Roboto Condensed"/>
                <a:sym typeface="Roboto Condensed"/>
                <a:hlinkClick r:id="rId5"/>
              </a:rPr>
              <a:t>: Considerations for Serving Children and Youth Experiencing Homelessness</a:t>
            </a:r>
            <a:endParaRPr sz="1700" i="0" u="sng" strike="noStrike" cap="none" dirty="0">
              <a:solidFill>
                <a:srgbClr val="000000"/>
              </a:solidFill>
              <a:latin typeface="Roboto Condensed"/>
              <a:ea typeface="Roboto Condensed"/>
              <a:cs typeface="Roboto Condensed"/>
              <a:sym typeface="Roboto Condensed"/>
              <a:hlinkClick r:id="rId6">
                <a:extLst>
                  <a:ext uri="{A12FA001-AC4F-418D-AE19-62706E023703}">
                    <ahyp:hlinkClr xmlns:ahyp="http://schemas.microsoft.com/office/drawing/2018/hyperlinkcolor" val="tx"/>
                  </a:ext>
                </a:extLst>
              </a:hlinkClick>
            </a:endParaRPr>
          </a:p>
          <a:p>
            <a:pPr marL="114300" marR="0" lvl="0" indent="0" algn="l" rtl="0">
              <a:lnSpc>
                <a:spcPct val="115000"/>
              </a:lnSpc>
              <a:spcBef>
                <a:spcPts val="1000"/>
              </a:spcBef>
              <a:spcAft>
                <a:spcPts val="0"/>
              </a:spcAft>
              <a:buNone/>
            </a:pPr>
            <a:r>
              <a:rPr lang="en" sz="1700" i="0" u="sng" strike="noStrike" cap="none" dirty="0">
                <a:solidFill>
                  <a:srgbClr val="000000"/>
                </a:solidFill>
                <a:latin typeface="Roboto Condensed"/>
                <a:ea typeface="Roboto Condensed"/>
                <a:cs typeface="Roboto Condensed"/>
                <a:sym typeface="Roboto Condensed"/>
                <a:hlinkClick r:id="rId6">
                  <a:extLst>
                    <a:ext uri="{A12FA001-AC4F-418D-AE19-62706E023703}">
                      <ahyp:hlinkClr xmlns:ahyp="http://schemas.microsoft.com/office/drawing/2018/hyperlinkcolor" val="tx"/>
                    </a:ext>
                  </a:extLst>
                </a:hlinkClick>
              </a:rPr>
              <a:t>Youth Risk Behavior Survey + Action Steps for Schools</a:t>
            </a:r>
            <a:r>
              <a:rPr lang="en" sz="1700" i="0" u="none" strike="noStrike" cap="none" dirty="0">
                <a:solidFill>
                  <a:srgbClr val="000000"/>
                </a:solidFill>
                <a:latin typeface="Roboto Condensed"/>
                <a:ea typeface="Roboto Condensed"/>
                <a:cs typeface="Roboto Condensed"/>
                <a:sym typeface="Roboto Condensed"/>
              </a:rPr>
              <a:t>: analysis of 27 states’ YRBS data on high school homelessness</a:t>
            </a:r>
            <a:endParaRPr sz="1100" dirty="0">
              <a:latin typeface="Roboto Condensed"/>
              <a:ea typeface="Roboto Condensed"/>
              <a:cs typeface="Roboto Condensed"/>
              <a:sym typeface="Roboto Condensed"/>
            </a:endParaRPr>
          </a:p>
          <a:p>
            <a:pPr marL="114300" marR="0" lvl="0" indent="0" algn="l" rtl="0">
              <a:lnSpc>
                <a:spcPct val="115000"/>
              </a:lnSpc>
              <a:spcBef>
                <a:spcPts val="1000"/>
              </a:spcBef>
              <a:spcAft>
                <a:spcPts val="0"/>
              </a:spcAft>
              <a:buNone/>
            </a:pPr>
            <a:r>
              <a:rPr lang="en" sz="1700" i="0" u="sng" strike="noStrike" cap="none" dirty="0">
                <a:solidFill>
                  <a:srgbClr val="000000"/>
                </a:solidFill>
                <a:latin typeface="Roboto Condensed"/>
                <a:ea typeface="Roboto Condensed"/>
                <a:cs typeface="Roboto Condensed"/>
                <a:sym typeface="Roboto Condensed"/>
                <a:hlinkClick r:id="rId7">
                  <a:extLst>
                    <a:ext uri="{A12FA001-AC4F-418D-AE19-62706E023703}">
                      <ahyp:hlinkClr xmlns:ahyp="http://schemas.microsoft.com/office/drawing/2018/hyperlinkcolor" val="tx"/>
                    </a:ext>
                  </a:extLst>
                </a:hlinkClick>
              </a:rPr>
              <a:t>Spanish Language homeless education page</a:t>
            </a:r>
            <a:r>
              <a:rPr lang="en" sz="1700" i="0" u="none" strike="noStrike" cap="none" dirty="0">
                <a:solidFill>
                  <a:srgbClr val="000000"/>
                </a:solidFill>
                <a:latin typeface="Roboto Condensed"/>
                <a:ea typeface="Roboto Condensed"/>
                <a:cs typeface="Roboto Condensed"/>
                <a:sym typeface="Roboto Condensed"/>
              </a:rPr>
              <a:t>: flyers, guides, etc.</a:t>
            </a:r>
            <a:endParaRPr sz="1100" dirty="0">
              <a:latin typeface="Roboto Condensed"/>
              <a:ea typeface="Roboto Condensed"/>
              <a:cs typeface="Roboto Condensed"/>
              <a:sym typeface="Roboto Condensed"/>
            </a:endParaRPr>
          </a:p>
          <a:p>
            <a:pPr marL="114300" marR="0" lvl="0" indent="0" algn="l" rtl="0">
              <a:lnSpc>
                <a:spcPct val="115000"/>
              </a:lnSpc>
              <a:spcBef>
                <a:spcPts val="1000"/>
              </a:spcBef>
              <a:spcAft>
                <a:spcPts val="0"/>
              </a:spcAft>
              <a:buNone/>
            </a:pPr>
            <a:r>
              <a:rPr lang="en" sz="1700" i="0" u="sng" strike="noStrike" cap="none" dirty="0">
                <a:solidFill>
                  <a:srgbClr val="000000"/>
                </a:solidFill>
                <a:latin typeface="Roboto Condensed"/>
                <a:ea typeface="Roboto Condensed"/>
                <a:cs typeface="Roboto Condensed"/>
                <a:sym typeface="Roboto Condensed"/>
                <a:hlinkClick r:id="rId8">
                  <a:extLst>
                    <a:ext uri="{A12FA001-AC4F-418D-AE19-62706E023703}">
                      <ahyp:hlinkClr xmlns:ahyp="http://schemas.microsoft.com/office/drawing/2018/hyperlinkcolor" val="tx"/>
                    </a:ext>
                  </a:extLst>
                </a:hlinkClick>
              </a:rPr>
              <a:t>FAFSA Page</a:t>
            </a:r>
            <a:r>
              <a:rPr lang="en" sz="1700" i="0" u="none" strike="noStrike" cap="none" dirty="0">
                <a:solidFill>
                  <a:srgbClr val="000000"/>
                </a:solidFill>
                <a:latin typeface="Roboto Condensed"/>
                <a:ea typeface="Roboto Condensed"/>
                <a:cs typeface="Roboto Condensed"/>
                <a:sym typeface="Roboto Condensed"/>
              </a:rPr>
              <a:t>: sample forms, flowchart, etc.</a:t>
            </a:r>
            <a:endParaRPr sz="1100" dirty="0">
              <a:latin typeface="Roboto Condensed"/>
              <a:ea typeface="Roboto Condensed"/>
              <a:cs typeface="Roboto Condensed"/>
              <a:sym typeface="Roboto Condensed"/>
            </a:endParaRPr>
          </a:p>
          <a:p>
            <a:pPr marL="114300" marR="0" lvl="0" indent="0" algn="l" rtl="0">
              <a:lnSpc>
                <a:spcPct val="115000"/>
              </a:lnSpc>
              <a:spcBef>
                <a:spcPts val="1000"/>
              </a:spcBef>
              <a:spcAft>
                <a:spcPts val="0"/>
              </a:spcAft>
              <a:buNone/>
            </a:pPr>
            <a:r>
              <a:rPr lang="en" sz="1700" i="0" u="sng" strike="noStrike" cap="none" dirty="0">
                <a:solidFill>
                  <a:srgbClr val="000000"/>
                </a:solidFill>
                <a:latin typeface="Roboto Condensed"/>
                <a:ea typeface="Roboto Condensed"/>
                <a:cs typeface="Roboto Condensed"/>
                <a:sym typeface="Roboto Condensed"/>
                <a:hlinkClick r:id="rId9">
                  <a:extLst>
                    <a:ext uri="{A12FA001-AC4F-418D-AE19-62706E023703}">
                      <ahyp:hlinkClr xmlns:ahyp="http://schemas.microsoft.com/office/drawing/2018/hyperlinkcolor" val="tx"/>
                    </a:ext>
                  </a:extLst>
                </a:hlinkClick>
              </a:rPr>
              <a:t>Youth Connection</a:t>
            </a:r>
            <a:r>
              <a:rPr lang="en" sz="1700" i="0" u="none" strike="noStrike" cap="none" dirty="0">
                <a:solidFill>
                  <a:srgbClr val="000000"/>
                </a:solidFill>
                <a:latin typeface="Roboto Condensed"/>
                <a:ea typeface="Roboto Condensed"/>
                <a:cs typeface="Roboto Condensed"/>
                <a:sym typeface="Roboto Condensed"/>
              </a:rPr>
              <a:t>: Resources for By Youth, for Youth</a:t>
            </a:r>
            <a:endParaRPr sz="1100" dirty="0">
              <a:latin typeface="Roboto Condensed"/>
              <a:ea typeface="Roboto Condensed"/>
              <a:cs typeface="Roboto Condensed"/>
              <a:sym typeface="Roboto Condensed"/>
            </a:endParaRPr>
          </a:p>
          <a:p>
            <a:pPr marL="114300" marR="0" lvl="0" indent="0" algn="l" rtl="0">
              <a:lnSpc>
                <a:spcPct val="115000"/>
              </a:lnSpc>
              <a:spcBef>
                <a:spcPts val="1000"/>
              </a:spcBef>
              <a:spcAft>
                <a:spcPts val="0"/>
              </a:spcAft>
              <a:buNone/>
            </a:pPr>
            <a:r>
              <a:rPr lang="en" sz="1700" i="0" u="sng" strike="noStrike" cap="none" dirty="0">
                <a:solidFill>
                  <a:srgbClr val="000000"/>
                </a:solidFill>
                <a:latin typeface="Roboto Condensed"/>
                <a:ea typeface="Roboto Condensed"/>
                <a:cs typeface="Roboto Condensed"/>
                <a:sym typeface="Roboto Condensed"/>
                <a:hlinkClick r:id="rId10">
                  <a:extLst>
                    <a:ext uri="{A12FA001-AC4F-418D-AE19-62706E023703}">
                      <ahyp:hlinkClr xmlns:ahyp="http://schemas.microsoft.com/office/drawing/2018/hyperlinkcolor" val="tx"/>
                    </a:ext>
                  </a:extLst>
                </a:hlinkClick>
              </a:rPr>
              <a:t>Public Service Announcements</a:t>
            </a:r>
            <a:r>
              <a:rPr lang="en" sz="1700" i="0" u="none" strike="noStrike" cap="none" dirty="0">
                <a:solidFill>
                  <a:srgbClr val="000000"/>
                </a:solidFill>
                <a:latin typeface="Roboto Condensed"/>
                <a:ea typeface="Roboto Condensed"/>
                <a:cs typeface="Roboto Condensed"/>
                <a:sym typeface="Roboto Condensed"/>
              </a:rPr>
              <a:t>: </a:t>
            </a:r>
            <a:r>
              <a:rPr lang="en" sz="1700" dirty="0">
                <a:latin typeface="Roboto Condensed"/>
                <a:ea typeface="Roboto Condensed"/>
                <a:cs typeface="Roboto Condensed"/>
                <a:sym typeface="Roboto Condensed"/>
              </a:rPr>
              <a:t>S</a:t>
            </a:r>
            <a:r>
              <a:rPr lang="en" sz="1700" i="0" u="none" strike="noStrike" cap="none" dirty="0">
                <a:solidFill>
                  <a:srgbClr val="000000"/>
                </a:solidFill>
                <a:latin typeface="Roboto Condensed"/>
                <a:ea typeface="Roboto Condensed"/>
                <a:cs typeface="Roboto Condensed"/>
                <a:sym typeface="Roboto Condensed"/>
              </a:rPr>
              <a:t>hort videos to raise awareness</a:t>
            </a:r>
            <a:endParaRPr sz="1100" dirty="0">
              <a:latin typeface="Roboto Condensed"/>
              <a:ea typeface="Roboto Condensed"/>
              <a:cs typeface="Roboto Condensed"/>
              <a:sym typeface="Roboto Condensed"/>
            </a:endParaRPr>
          </a:p>
          <a:p>
            <a:pPr marL="114300" marR="0" lvl="0" indent="0" algn="l" rtl="0">
              <a:lnSpc>
                <a:spcPct val="115000"/>
              </a:lnSpc>
              <a:spcBef>
                <a:spcPts val="1000"/>
              </a:spcBef>
              <a:spcAft>
                <a:spcPts val="0"/>
              </a:spcAft>
              <a:buNone/>
            </a:pPr>
            <a:endParaRPr sz="2000" b="0" i="0" u="none" strike="noStrike" cap="none" dirty="0">
              <a:solidFill>
                <a:srgbClr val="000000"/>
              </a:solidFill>
              <a:latin typeface="Roboto Condensed"/>
              <a:ea typeface="Roboto Condensed"/>
              <a:cs typeface="Roboto Condensed"/>
              <a:sym typeface="Roboto Condensed"/>
            </a:endParaRPr>
          </a:p>
          <a:p>
            <a:pPr marL="0" marR="0" lvl="0" indent="0" algn="l" rtl="0">
              <a:lnSpc>
                <a:spcPct val="115000"/>
              </a:lnSpc>
              <a:spcBef>
                <a:spcPts val="0"/>
              </a:spcBef>
              <a:spcAft>
                <a:spcPts val="1600"/>
              </a:spcAft>
              <a:buClr>
                <a:schemeClr val="dk2"/>
              </a:buClr>
              <a:buSzPts val="1100"/>
              <a:buFont typeface="Arial"/>
              <a:buNone/>
            </a:pPr>
            <a:endParaRPr sz="1800" b="1" i="0" u="none" strike="noStrike" cap="none" dirty="0">
              <a:solidFill>
                <a:srgbClr val="000000"/>
              </a:solidFill>
              <a:latin typeface="Roboto Condensed"/>
              <a:ea typeface="Roboto Condensed"/>
              <a:cs typeface="Roboto Condensed"/>
              <a:sym typeface="Roboto Condensed"/>
            </a:endParaRPr>
          </a:p>
        </p:txBody>
      </p:sp>
      <p:sp>
        <p:nvSpPr>
          <p:cNvPr id="119" name="Google Shape;119;p10"/>
          <p:cNvSpPr txBox="1"/>
          <p:nvPr/>
        </p:nvSpPr>
        <p:spPr>
          <a:xfrm>
            <a:off x="3760375" y="2261975"/>
            <a:ext cx="7347900" cy="857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1"/>
          <p:cNvSpPr txBox="1">
            <a:spLocks noGrp="1"/>
          </p:cNvSpPr>
          <p:nvPr>
            <p:ph type="title"/>
          </p:nvPr>
        </p:nvSpPr>
        <p:spPr>
          <a:xfrm>
            <a:off x="231350" y="324048"/>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a:t>Hot Topic</a:t>
            </a:r>
            <a:r>
              <a:rPr lang="en" b="0">
                <a:latin typeface="Impact"/>
                <a:ea typeface="Impact"/>
                <a:cs typeface="Impact"/>
                <a:sym typeface="Impact"/>
              </a:rPr>
              <a:t>: Vaccines and Unaccompanied Youth</a:t>
            </a:r>
            <a:endParaRPr b="0">
              <a:latin typeface="Impact"/>
              <a:ea typeface="Impact"/>
              <a:cs typeface="Impact"/>
              <a:sym typeface="Impact"/>
            </a:endParaRPr>
          </a:p>
        </p:txBody>
      </p:sp>
      <p:sp>
        <p:nvSpPr>
          <p:cNvPr id="125" name="Google Shape;125;p11"/>
          <p:cNvSpPr txBox="1"/>
          <p:nvPr/>
        </p:nvSpPr>
        <p:spPr>
          <a:xfrm>
            <a:off x="880075" y="1045225"/>
            <a:ext cx="7118700" cy="3386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2000" b="1" i="0" u="none" strike="noStrike" cap="none" dirty="0">
                <a:solidFill>
                  <a:srgbClr val="8A2F89"/>
                </a:solidFill>
                <a:latin typeface="Roboto Condensed"/>
                <a:ea typeface="Roboto Condensed"/>
                <a:cs typeface="Roboto Condensed"/>
                <a:sym typeface="Roboto Condensed"/>
              </a:rPr>
              <a:t>Can unaccompanied youth consent for a COVID-19 vaccine without a parent or legal guardian?</a:t>
            </a:r>
            <a:endParaRPr dirty="0">
              <a:solidFill>
                <a:srgbClr val="8A2F89"/>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None/>
            </a:pPr>
            <a:endParaRPr sz="2000" i="0" u="none" strike="noStrike" cap="none" dirty="0">
              <a:solidFill>
                <a:srgbClr val="000000"/>
              </a:solidFill>
              <a:latin typeface="Roboto Condensed"/>
              <a:ea typeface="Roboto Condensed"/>
              <a:cs typeface="Roboto Condensed"/>
              <a:sym typeface="Roboto Condensed"/>
            </a:endParaRPr>
          </a:p>
          <a:p>
            <a:pPr marL="0" marR="0" lvl="0" indent="0" algn="l" rtl="0">
              <a:lnSpc>
                <a:spcPct val="100000"/>
              </a:lnSpc>
              <a:spcBef>
                <a:spcPts val="0"/>
              </a:spcBef>
              <a:spcAft>
                <a:spcPts val="0"/>
              </a:spcAft>
              <a:buNone/>
            </a:pPr>
            <a:r>
              <a:rPr lang="en" sz="2000" i="0" u="none" strike="noStrike" cap="none" dirty="0">
                <a:solidFill>
                  <a:srgbClr val="000000"/>
                </a:solidFill>
                <a:latin typeface="Roboto Condensed"/>
                <a:ea typeface="Roboto Condensed"/>
                <a:cs typeface="Roboto Condensed"/>
                <a:sym typeface="Roboto Condensed"/>
              </a:rPr>
              <a:t>Medical consent laws for minors vary depending on the state and the type of care.  In most states, unaccompanied youth under age 18 can consent for routine medical care, which would encompass vaccines. A few states have specific laws on immunizations. For a state-by-state guide to medical consent laws impacting unaccompanied youth, see </a:t>
            </a:r>
            <a:r>
              <a:rPr lang="en" sz="2000" i="0" u="sng" strike="noStrike" cap="none" dirty="0">
                <a:solidFill>
                  <a:srgbClr val="000000"/>
                </a:solidFill>
                <a:latin typeface="Roboto Condensed"/>
                <a:ea typeface="Roboto Condensed"/>
                <a:cs typeface="Roboto Condensed"/>
                <a:sym typeface="Roboto Condensed"/>
                <a:hlinkClick r:id="rId3">
                  <a:extLst>
                    <a:ext uri="{A12FA001-AC4F-418D-AE19-62706E023703}">
                      <ahyp:hlinkClr xmlns:ahyp="http://schemas.microsoft.com/office/drawing/2018/hyperlinkcolor" val="tx"/>
                    </a:ext>
                  </a:extLst>
                </a:hlinkClick>
              </a:rPr>
              <a:t>Minor Consent to Routine Medical Care</a:t>
            </a:r>
            <a:r>
              <a:rPr lang="en" sz="2000" i="0" u="none" strike="noStrike" cap="none" dirty="0">
                <a:solidFill>
                  <a:srgbClr val="000000"/>
                </a:solidFill>
                <a:latin typeface="Roboto Condensed"/>
                <a:ea typeface="Roboto Condensed"/>
                <a:cs typeface="Roboto Condensed"/>
                <a:sym typeface="Roboto Condensed"/>
              </a:rPr>
              <a:t>.</a:t>
            </a:r>
            <a:br>
              <a:rPr lang="en" sz="1400" b="0" i="0" u="none" strike="noStrike" cap="none" dirty="0">
                <a:solidFill>
                  <a:srgbClr val="000000"/>
                </a:solidFill>
                <a:latin typeface="Arial"/>
                <a:ea typeface="Arial"/>
                <a:cs typeface="Arial"/>
                <a:sym typeface="Arial"/>
              </a:rPr>
            </a:b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2"/>
          <p:cNvSpPr txBox="1">
            <a:spLocks noGrp="1"/>
          </p:cNvSpPr>
          <p:nvPr>
            <p:ph type="title"/>
          </p:nvPr>
        </p:nvSpPr>
        <p:spPr>
          <a:xfrm>
            <a:off x="370375" y="252372"/>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b="0" dirty="0">
                <a:latin typeface="Impact"/>
                <a:ea typeface="Impact"/>
                <a:cs typeface="Impact"/>
                <a:sym typeface="Impact"/>
              </a:rPr>
              <a:t>Upcoming Resources: Coming Soon!</a:t>
            </a:r>
            <a:endParaRPr b="0" dirty="0">
              <a:latin typeface="Impact"/>
              <a:ea typeface="Impact"/>
              <a:cs typeface="Impact"/>
              <a:sym typeface="Impact"/>
            </a:endParaRPr>
          </a:p>
        </p:txBody>
      </p:sp>
      <p:sp>
        <p:nvSpPr>
          <p:cNvPr id="131" name="Google Shape;131;p12"/>
          <p:cNvSpPr txBox="1"/>
          <p:nvPr/>
        </p:nvSpPr>
        <p:spPr>
          <a:xfrm>
            <a:off x="390000" y="748314"/>
            <a:ext cx="8364000" cy="882300"/>
          </a:xfrm>
          <a:prstGeom prst="rect">
            <a:avLst/>
          </a:prstGeom>
          <a:noFill/>
          <a:ln>
            <a:noFill/>
          </a:ln>
        </p:spPr>
        <p:txBody>
          <a:bodyPr spcFirstLastPara="1" wrap="square" lIns="91425" tIns="91425" rIns="91425" bIns="91425" anchor="t" anchorCtr="0">
            <a:noAutofit/>
          </a:bodyPr>
          <a:lstStyle/>
          <a:p>
            <a:pPr marL="114300" marR="0" lvl="0" indent="0" algn="l" rtl="0">
              <a:lnSpc>
                <a:spcPct val="115000"/>
              </a:lnSpc>
              <a:spcBef>
                <a:spcPts val="0"/>
              </a:spcBef>
              <a:spcAft>
                <a:spcPts val="0"/>
              </a:spcAft>
              <a:buNone/>
            </a:pPr>
            <a:endParaRPr sz="2000" b="0" i="0" u="none" strike="noStrike" cap="none">
              <a:solidFill>
                <a:srgbClr val="000000"/>
              </a:solidFill>
              <a:latin typeface="Roboto Condensed"/>
              <a:ea typeface="Roboto Condensed"/>
              <a:cs typeface="Roboto Condensed"/>
              <a:sym typeface="Roboto Condensed"/>
            </a:endParaRPr>
          </a:p>
          <a:p>
            <a:pPr marL="457200" marR="0" lvl="0" indent="-342900" algn="l" rtl="0">
              <a:lnSpc>
                <a:spcPct val="115000"/>
              </a:lnSpc>
              <a:spcBef>
                <a:spcPts val="0"/>
              </a:spcBef>
              <a:spcAft>
                <a:spcPts val="0"/>
              </a:spcAft>
              <a:buClr>
                <a:srgbClr val="000000"/>
              </a:buClr>
              <a:buSzPts val="1800"/>
              <a:buFont typeface="Arial"/>
              <a:buChar char="●"/>
            </a:pPr>
            <a:r>
              <a:rPr lang="en" sz="2000" b="1" i="0" u="none" strike="noStrike" cap="none">
                <a:solidFill>
                  <a:srgbClr val="000000"/>
                </a:solidFill>
                <a:latin typeface="Roboto Condensed"/>
                <a:ea typeface="Roboto Condensed"/>
                <a:cs typeface="Roboto Condensed"/>
                <a:sym typeface="Roboto Condensed"/>
              </a:rPr>
              <a:t>How to use ARP early childhood resources</a:t>
            </a:r>
            <a:r>
              <a:rPr lang="en" sz="2000" b="0" i="0" u="none" strike="noStrike" cap="none">
                <a:solidFill>
                  <a:srgbClr val="000000"/>
                </a:solidFill>
                <a:latin typeface="Roboto Condensed"/>
                <a:ea typeface="Roboto Condensed"/>
                <a:cs typeface="Roboto Condensed"/>
                <a:sym typeface="Roboto Condensed"/>
              </a:rPr>
              <a:t> to help young children experiencing homelessness</a:t>
            </a:r>
            <a:endParaRPr/>
          </a:p>
          <a:p>
            <a:pPr marL="457200" marR="0" lvl="0" indent="-342900" algn="l" rtl="0">
              <a:lnSpc>
                <a:spcPct val="115000"/>
              </a:lnSpc>
              <a:spcBef>
                <a:spcPts val="0"/>
              </a:spcBef>
              <a:spcAft>
                <a:spcPts val="0"/>
              </a:spcAft>
              <a:buClr>
                <a:srgbClr val="000000"/>
              </a:buClr>
              <a:buSzPts val="1800"/>
              <a:buFont typeface="Arial"/>
              <a:buChar char="●"/>
            </a:pPr>
            <a:r>
              <a:rPr lang="en" sz="2000" b="1" i="0" u="none" strike="noStrike" cap="none">
                <a:solidFill>
                  <a:srgbClr val="000000"/>
                </a:solidFill>
                <a:latin typeface="Roboto Condensed"/>
                <a:ea typeface="Roboto Condensed"/>
                <a:cs typeface="Roboto Condensed"/>
                <a:sym typeface="Roboto Condensed"/>
              </a:rPr>
              <a:t>Data-to-Action Playbook: </a:t>
            </a:r>
            <a:r>
              <a:rPr lang="en" sz="2000" b="0" i="0" u="none" strike="noStrike" cap="none">
                <a:solidFill>
                  <a:srgbClr val="000000"/>
                </a:solidFill>
                <a:latin typeface="Roboto Condensed"/>
                <a:ea typeface="Roboto Condensed"/>
                <a:cs typeface="Roboto Condensed"/>
                <a:sym typeface="Roboto Condensed"/>
              </a:rPr>
              <a:t>a</a:t>
            </a:r>
            <a:r>
              <a:rPr lang="en" sz="2000" b="0" i="0" u="none" strike="noStrike" cap="none">
                <a:solidFill>
                  <a:schemeClr val="dk2"/>
                </a:solidFill>
                <a:latin typeface="Roboto Condensed"/>
                <a:ea typeface="Roboto Condensed"/>
                <a:cs typeface="Roboto Condensed"/>
                <a:sym typeface="Roboto Condensed"/>
              </a:rPr>
              <a:t> simple “how to” resource to leverage education data, in partnership with </a:t>
            </a:r>
            <a:r>
              <a:rPr lang="en" sz="2000" b="0" i="0" u="none" strike="noStrike" cap="none">
                <a:solidFill>
                  <a:srgbClr val="000000"/>
                </a:solidFill>
                <a:latin typeface="Roboto Condensed"/>
                <a:ea typeface="Roboto Condensed"/>
                <a:cs typeface="Roboto Condensed"/>
                <a:sym typeface="Roboto Condensed"/>
              </a:rPr>
              <a:t>with Poverty Solutions at the University of Michigan </a:t>
            </a:r>
            <a:endParaRPr/>
          </a:p>
          <a:p>
            <a:pPr marL="457200" marR="0" lvl="0" indent="-342900" algn="l" rtl="0">
              <a:lnSpc>
                <a:spcPct val="115000"/>
              </a:lnSpc>
              <a:spcBef>
                <a:spcPts val="0"/>
              </a:spcBef>
              <a:spcAft>
                <a:spcPts val="0"/>
              </a:spcAft>
              <a:buClr>
                <a:srgbClr val="000000"/>
              </a:buClr>
              <a:buSzPts val="1800"/>
              <a:buFont typeface="Arial"/>
              <a:buChar char="●"/>
            </a:pPr>
            <a:r>
              <a:rPr lang="en" sz="2000" b="1" i="0" u="none" strike="noStrike" cap="none">
                <a:solidFill>
                  <a:schemeClr val="dk2"/>
                </a:solidFill>
                <a:latin typeface="Roboto Condensed"/>
                <a:ea typeface="Roboto Condensed"/>
                <a:cs typeface="Roboto Condensed"/>
                <a:sym typeface="Roboto Condensed"/>
              </a:rPr>
              <a:t>Head Start Referral App</a:t>
            </a:r>
            <a:r>
              <a:rPr lang="en" sz="2000" b="0" i="0" u="none" strike="noStrike" cap="none">
                <a:solidFill>
                  <a:schemeClr val="dk2"/>
                </a:solidFill>
                <a:latin typeface="Roboto Condensed"/>
                <a:ea typeface="Roboto Condensed"/>
                <a:cs typeface="Roboto Condensed"/>
                <a:sym typeface="Roboto Condensed"/>
              </a:rPr>
              <a:t>, in partnership with the National Head Start Association</a:t>
            </a:r>
            <a:endParaRPr/>
          </a:p>
          <a:p>
            <a:pPr marL="457200" marR="0" lvl="0" indent="-342900" algn="l" rtl="0">
              <a:lnSpc>
                <a:spcPct val="115000"/>
              </a:lnSpc>
              <a:spcBef>
                <a:spcPts val="0"/>
              </a:spcBef>
              <a:spcAft>
                <a:spcPts val="0"/>
              </a:spcAft>
              <a:buClr>
                <a:srgbClr val="000000"/>
              </a:buClr>
              <a:buSzPts val="1800"/>
              <a:buFont typeface="Arial"/>
              <a:buChar char="●"/>
            </a:pPr>
            <a:r>
              <a:rPr lang="en" sz="2000" b="1" i="0" u="none" strike="noStrike" cap="none">
                <a:solidFill>
                  <a:schemeClr val="dk2"/>
                </a:solidFill>
                <a:latin typeface="Roboto Condensed"/>
                <a:ea typeface="Roboto Condensed"/>
                <a:cs typeface="Roboto Condensed"/>
                <a:sym typeface="Roboto Condensed"/>
              </a:rPr>
              <a:t>New research/report</a:t>
            </a:r>
            <a:r>
              <a:rPr lang="en" sz="2000" b="0" i="0" u="none" strike="noStrike" cap="none">
                <a:solidFill>
                  <a:schemeClr val="dk2"/>
                </a:solidFill>
                <a:latin typeface="Roboto Condensed"/>
                <a:ea typeface="Roboto Condensed"/>
                <a:cs typeface="Roboto Condensed"/>
                <a:sym typeface="Roboto Condensed"/>
              </a:rPr>
              <a:t> on “Youth-Supportive Transitional Housing,” in partnership with Covenant House International and National Network for Youth</a:t>
            </a:r>
            <a:endParaRPr sz="2000" b="0" i="0" u="none" strike="noStrike" cap="none">
              <a:solidFill>
                <a:schemeClr val="dk2"/>
              </a:solidFill>
              <a:latin typeface="Roboto Condensed"/>
              <a:ea typeface="Roboto Condensed"/>
              <a:cs typeface="Roboto Condensed"/>
              <a:sym typeface="Roboto Condensed"/>
            </a:endParaRPr>
          </a:p>
          <a:p>
            <a:pPr marL="0" marR="0" lvl="0" indent="0" algn="l" rtl="0">
              <a:lnSpc>
                <a:spcPct val="115000"/>
              </a:lnSpc>
              <a:spcBef>
                <a:spcPts val="0"/>
              </a:spcBef>
              <a:spcAft>
                <a:spcPts val="1600"/>
              </a:spcAft>
              <a:buClr>
                <a:schemeClr val="dk2"/>
              </a:buClr>
              <a:buSzPts val="1100"/>
              <a:buFont typeface="Arial"/>
              <a:buNone/>
            </a:pPr>
            <a:endParaRPr sz="1800" b="1" i="0" u="none" strike="noStrike" cap="none">
              <a:solidFill>
                <a:srgbClr val="000000"/>
              </a:solidFill>
              <a:latin typeface="Roboto Condensed"/>
              <a:ea typeface="Roboto Condensed"/>
              <a:cs typeface="Roboto Condensed"/>
              <a:sym typeface="Roboto Condense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3"/>
          <p:cNvSpPr txBox="1">
            <a:spLocks noGrp="1"/>
          </p:cNvSpPr>
          <p:nvPr>
            <p:ph type="title"/>
          </p:nvPr>
        </p:nvSpPr>
        <p:spPr>
          <a:xfrm>
            <a:off x="311700" y="245853"/>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b="0" u="sng">
                <a:solidFill>
                  <a:schemeClr val="hlink"/>
                </a:solidFill>
                <a:latin typeface="Impact"/>
                <a:ea typeface="Impact"/>
                <a:cs typeface="Impact"/>
                <a:sym typeface="Impact"/>
                <a:hlinkClick r:id="rId3"/>
              </a:rPr>
              <a:t>Webinar Series</a:t>
            </a:r>
            <a:endParaRPr b="0">
              <a:latin typeface="Impact"/>
              <a:ea typeface="Impact"/>
              <a:cs typeface="Impact"/>
              <a:sym typeface="Impact"/>
            </a:endParaRPr>
          </a:p>
        </p:txBody>
      </p:sp>
      <p:sp>
        <p:nvSpPr>
          <p:cNvPr id="137" name="Google Shape;137;p13"/>
          <p:cNvSpPr txBox="1"/>
          <p:nvPr/>
        </p:nvSpPr>
        <p:spPr>
          <a:xfrm>
            <a:off x="547600" y="1057975"/>
            <a:ext cx="8064600" cy="882300"/>
          </a:xfrm>
          <a:prstGeom prst="rect">
            <a:avLst/>
          </a:prstGeom>
          <a:noFill/>
          <a:ln>
            <a:noFill/>
          </a:ln>
        </p:spPr>
        <p:txBody>
          <a:bodyPr spcFirstLastPara="1" wrap="square" lIns="91425" tIns="91425" rIns="91425" bIns="91425" anchor="t" anchorCtr="0">
            <a:noAutofit/>
          </a:bodyPr>
          <a:lstStyle/>
          <a:p>
            <a:pPr marL="457200" indent="-374650">
              <a:lnSpc>
                <a:spcPct val="115000"/>
              </a:lnSpc>
              <a:buSzPts val="2300"/>
              <a:buFont typeface="Arial"/>
              <a:buChar char="●"/>
            </a:pPr>
            <a:r>
              <a:rPr lang="en-US" sz="2300" dirty="0">
                <a:solidFill>
                  <a:srgbClr val="FF0000"/>
                </a:solidFill>
                <a:highlight>
                  <a:srgbClr val="C0C0C0"/>
                </a:highlight>
                <a:latin typeface="Roboto Condensed"/>
                <a:ea typeface="Roboto Condensed"/>
                <a:cs typeface="Roboto Condensed"/>
                <a:sym typeface="Roboto Condensed"/>
              </a:rPr>
              <a:t>May 3</a:t>
            </a:r>
            <a:r>
              <a:rPr lang="en-US" sz="2300">
                <a:solidFill>
                  <a:srgbClr val="FF0000"/>
                </a:solidFill>
                <a:highlight>
                  <a:srgbClr val="C0C0C0"/>
                </a:highlight>
                <a:latin typeface="Roboto Condensed"/>
                <a:ea typeface="Roboto Condensed"/>
                <a:cs typeface="Roboto Condensed"/>
                <a:sym typeface="Roboto Condensed"/>
              </a:rPr>
              <a:t>: Using </a:t>
            </a:r>
            <a:r>
              <a:rPr lang="en-US" sz="2300" dirty="0">
                <a:solidFill>
                  <a:srgbClr val="FF0000"/>
                </a:solidFill>
                <a:highlight>
                  <a:srgbClr val="C0C0C0"/>
                </a:highlight>
                <a:latin typeface="Roboto Condensed"/>
                <a:ea typeface="Roboto Condensed"/>
                <a:cs typeface="Roboto Condensed"/>
                <a:sym typeface="Roboto Condensed"/>
              </a:rPr>
              <a:t>ARP to Serve Students Experiencing Homelessness</a:t>
            </a:r>
          </a:p>
          <a:p>
            <a:pPr marL="457200" indent="-374650">
              <a:lnSpc>
                <a:spcPct val="115000"/>
              </a:lnSpc>
              <a:buSzPts val="2300"/>
              <a:buFont typeface="Arial"/>
              <a:buChar char="●"/>
            </a:pPr>
            <a:r>
              <a:rPr lang="en-US" sz="2300" dirty="0">
                <a:solidFill>
                  <a:srgbClr val="FF0000"/>
                </a:solidFill>
                <a:highlight>
                  <a:srgbClr val="C0C0C0"/>
                </a:highlight>
                <a:latin typeface="Roboto Condensed"/>
                <a:ea typeface="Roboto Condensed"/>
                <a:cs typeface="Roboto Condensed"/>
                <a:sym typeface="Roboto Condensed"/>
              </a:rPr>
              <a:t>May 20: ARP Webinar with AASA, Superintendents Association</a:t>
            </a:r>
            <a:endParaRPr lang="en" sz="2300" b="0" i="0" u="none" strike="noStrike" cap="none" dirty="0">
              <a:solidFill>
                <a:srgbClr val="000000"/>
              </a:solidFill>
              <a:latin typeface="Roboto Condensed"/>
              <a:ea typeface="Roboto Condensed"/>
              <a:cs typeface="Roboto Condensed"/>
              <a:sym typeface="Roboto Condensed"/>
            </a:endParaRPr>
          </a:p>
          <a:p>
            <a:pPr marL="457200" marR="0" lvl="0" indent="-374650" algn="l" rtl="0">
              <a:lnSpc>
                <a:spcPct val="115000"/>
              </a:lnSpc>
              <a:spcBef>
                <a:spcPts val="0"/>
              </a:spcBef>
              <a:spcAft>
                <a:spcPts val="0"/>
              </a:spcAft>
              <a:buSzPts val="2300"/>
              <a:buFont typeface="Arial"/>
              <a:buChar char="●"/>
            </a:pPr>
            <a:r>
              <a:rPr lang="en" sz="2300" b="0" i="0" u="none" strike="noStrike" cap="none" dirty="0">
                <a:solidFill>
                  <a:srgbClr val="000000"/>
                </a:solidFill>
                <a:latin typeface="Roboto Condensed"/>
                <a:ea typeface="Roboto Condensed"/>
                <a:cs typeface="Roboto Condensed"/>
                <a:sym typeface="Roboto Condensed"/>
              </a:rPr>
              <a:t>Identification, Re-engagement, Attendance Series</a:t>
            </a:r>
            <a:endParaRPr sz="2300" dirty="0"/>
          </a:p>
          <a:p>
            <a:pPr marL="457200" marR="0" lvl="0" indent="-374650" algn="l" rtl="0">
              <a:lnSpc>
                <a:spcPct val="115000"/>
              </a:lnSpc>
              <a:spcBef>
                <a:spcPts val="0"/>
              </a:spcBef>
              <a:spcAft>
                <a:spcPts val="0"/>
              </a:spcAft>
              <a:buSzPts val="2300"/>
              <a:buFont typeface="Arial"/>
              <a:buChar char="●"/>
            </a:pPr>
            <a:r>
              <a:rPr lang="en" sz="2300" b="0" i="0" u="none" strike="noStrike" cap="none" dirty="0">
                <a:solidFill>
                  <a:srgbClr val="000000"/>
                </a:solidFill>
                <a:latin typeface="Roboto Condensed"/>
                <a:ea typeface="Roboto Condensed"/>
                <a:cs typeface="Roboto Condensed"/>
                <a:sym typeface="Roboto Condensed"/>
              </a:rPr>
              <a:t>Accessing Pandemic EBT</a:t>
            </a:r>
            <a:endParaRPr sz="2300" dirty="0"/>
          </a:p>
          <a:p>
            <a:pPr marL="457200" marR="0" lvl="0" indent="-374650" algn="l" rtl="0">
              <a:lnSpc>
                <a:spcPct val="115000"/>
              </a:lnSpc>
              <a:spcBef>
                <a:spcPts val="0"/>
              </a:spcBef>
              <a:spcAft>
                <a:spcPts val="0"/>
              </a:spcAft>
              <a:buSzPts val="2300"/>
              <a:buFont typeface="Arial"/>
              <a:buChar char="●"/>
            </a:pPr>
            <a:r>
              <a:rPr lang="en" sz="2300" b="0" i="0" u="none" strike="noStrike" cap="none" dirty="0">
                <a:solidFill>
                  <a:srgbClr val="000000"/>
                </a:solidFill>
                <a:latin typeface="Roboto Condensed"/>
                <a:ea typeface="Roboto Condensed"/>
                <a:cs typeface="Roboto Condensed"/>
                <a:sym typeface="Roboto Condensed"/>
              </a:rPr>
              <a:t>Racial Equity: Lifting Up Local Practices</a:t>
            </a:r>
            <a:endParaRPr sz="2300" dirty="0"/>
          </a:p>
          <a:p>
            <a:pPr marL="457200" marR="0" lvl="0" indent="-374650" algn="l" rtl="0">
              <a:lnSpc>
                <a:spcPct val="115000"/>
              </a:lnSpc>
              <a:spcBef>
                <a:spcPts val="0"/>
              </a:spcBef>
              <a:spcAft>
                <a:spcPts val="0"/>
              </a:spcAft>
              <a:buSzPts val="2300"/>
              <a:buFont typeface="Arial"/>
              <a:buChar char="●"/>
            </a:pPr>
            <a:r>
              <a:rPr lang="en" sz="2300" b="0" i="0" u="none" strike="noStrike" cap="none" dirty="0">
                <a:solidFill>
                  <a:srgbClr val="000000"/>
                </a:solidFill>
                <a:latin typeface="Roboto Condensed"/>
                <a:ea typeface="Roboto Condensed"/>
                <a:cs typeface="Roboto Condensed"/>
                <a:sym typeface="Roboto Condensed"/>
              </a:rPr>
              <a:t>Youth Engagement</a:t>
            </a:r>
            <a:endParaRPr sz="2300" dirty="0"/>
          </a:p>
          <a:p>
            <a:pPr marL="457200" marR="0" lvl="0" indent="-374650" algn="l" rtl="0">
              <a:lnSpc>
                <a:spcPct val="115000"/>
              </a:lnSpc>
              <a:spcBef>
                <a:spcPts val="0"/>
              </a:spcBef>
              <a:spcAft>
                <a:spcPts val="0"/>
              </a:spcAft>
              <a:buSzPts val="2300"/>
              <a:buFont typeface="Arial"/>
              <a:buChar char="●"/>
            </a:pPr>
            <a:r>
              <a:rPr lang="en" sz="2300" b="0" i="0" u="none" strike="noStrike" cap="none" dirty="0">
                <a:solidFill>
                  <a:srgbClr val="000000"/>
                </a:solidFill>
                <a:latin typeface="Roboto Condensed"/>
                <a:ea typeface="Roboto Condensed"/>
                <a:cs typeface="Roboto Condensed"/>
                <a:sym typeface="Roboto Condensed"/>
              </a:rPr>
              <a:t>College Transition</a:t>
            </a:r>
            <a:endParaRPr sz="2300" dirty="0"/>
          </a:p>
          <a:p>
            <a:pPr marL="0" marR="0" lvl="0" indent="0" algn="l" rtl="0">
              <a:lnSpc>
                <a:spcPct val="115000"/>
              </a:lnSpc>
              <a:spcBef>
                <a:spcPts val="0"/>
              </a:spcBef>
              <a:spcAft>
                <a:spcPts val="1600"/>
              </a:spcAft>
              <a:buClr>
                <a:schemeClr val="dk2"/>
              </a:buClr>
              <a:buSzPts val="1100"/>
              <a:buFont typeface="Arial"/>
              <a:buNone/>
            </a:pPr>
            <a:endParaRPr sz="1800" b="1" i="0" u="none" strike="noStrike" cap="none" dirty="0">
              <a:solidFill>
                <a:srgbClr val="000000"/>
              </a:solidFill>
              <a:latin typeface="Roboto Condensed"/>
              <a:ea typeface="Roboto Condensed"/>
              <a:cs typeface="Roboto Condensed"/>
              <a:sym typeface="Roboto Condense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4" descr="A group of people posing for a photo&#10;&#10;Description automatically generated"/>
          <p:cNvPicPr preferRelativeResize="0"/>
          <p:nvPr/>
        </p:nvPicPr>
        <p:blipFill rotWithShape="1">
          <a:blip r:embed="rId3">
            <a:alphaModFix/>
          </a:blip>
          <a:srcRect l="6291" t="17519" r="5462" b="5200"/>
          <a:stretch/>
        </p:blipFill>
        <p:spPr>
          <a:xfrm>
            <a:off x="0" y="0"/>
            <a:ext cx="9144002" cy="5143501"/>
          </a:xfrm>
          <a:prstGeom prst="rect">
            <a:avLst/>
          </a:prstGeom>
          <a:noFill/>
          <a:ln>
            <a:noFill/>
          </a:ln>
        </p:spPr>
      </p:pic>
      <p:sp>
        <p:nvSpPr>
          <p:cNvPr id="144" name="Google Shape;144;p14"/>
          <p:cNvSpPr txBox="1">
            <a:spLocks noGrp="1"/>
          </p:cNvSpPr>
          <p:nvPr>
            <p:ph type="title" idx="4294967295"/>
          </p:nvPr>
        </p:nvSpPr>
        <p:spPr>
          <a:xfrm>
            <a:off x="0" y="88350"/>
            <a:ext cx="9144000" cy="800100"/>
          </a:xfrm>
          <a:prstGeom prst="rect">
            <a:avLst/>
          </a:prstGeom>
          <a:noFill/>
          <a:ln>
            <a:noFill/>
          </a:ln>
        </p:spPr>
        <p:txBody>
          <a:bodyPr spcFirstLastPara="1" wrap="square" lIns="68575" tIns="34275" rIns="68575" bIns="34275" anchor="ctr" anchorCtr="0">
            <a:noAutofit/>
          </a:bodyPr>
          <a:lstStyle/>
          <a:p>
            <a:pPr marL="0" lvl="0" indent="0" algn="ctr" rtl="0">
              <a:lnSpc>
                <a:spcPct val="85000"/>
              </a:lnSpc>
              <a:spcBef>
                <a:spcPts val="0"/>
              </a:spcBef>
              <a:spcAft>
                <a:spcPts val="0"/>
              </a:spcAft>
              <a:buClr>
                <a:srgbClr val="902E9D"/>
              </a:buClr>
              <a:buSzPts val="2400"/>
              <a:buFont typeface="Questrial"/>
              <a:buNone/>
            </a:pPr>
            <a:r>
              <a:rPr lang="en" sz="3200" b="0">
                <a:solidFill>
                  <a:srgbClr val="000000"/>
                </a:solidFill>
                <a:highlight>
                  <a:srgbClr val="FFFFFF"/>
                </a:highlight>
                <a:latin typeface="Impact"/>
                <a:ea typeface="Impact"/>
                <a:cs typeface="Impact"/>
                <a:sym typeface="Impact"/>
              </a:rPr>
              <a:t>Youth Leadership &amp; Scholarship Program</a:t>
            </a:r>
            <a:endParaRPr sz="1400" b="0">
              <a:solidFill>
                <a:srgbClr val="000000"/>
              </a:solidFill>
              <a:highlight>
                <a:srgbClr val="FFFFFF"/>
              </a:highlight>
              <a:latin typeface="Impact"/>
              <a:ea typeface="Impact"/>
              <a:cs typeface="Impact"/>
              <a:sym typeface="Impact"/>
            </a:endParaRPr>
          </a:p>
        </p:txBody>
      </p:sp>
      <p:sp>
        <p:nvSpPr>
          <p:cNvPr id="145" name="Google Shape;145;p14"/>
          <p:cNvSpPr txBox="1"/>
          <p:nvPr/>
        </p:nvSpPr>
        <p:spPr>
          <a:xfrm>
            <a:off x="644637" y="4435209"/>
            <a:ext cx="7854600" cy="800100"/>
          </a:xfrm>
          <a:prstGeom prst="rect">
            <a:avLst/>
          </a:prstGeom>
          <a:noFill/>
          <a:ln>
            <a:noFill/>
          </a:ln>
        </p:spPr>
        <p:txBody>
          <a:bodyPr spcFirstLastPara="1" wrap="square" lIns="68575" tIns="34275" rIns="68575" bIns="34275" anchor="ctr" anchorCtr="0">
            <a:noAutofit/>
          </a:bodyPr>
          <a:lstStyle/>
          <a:p>
            <a:pPr marL="0" marR="0" lvl="0" indent="0" algn="ctr" rtl="0">
              <a:lnSpc>
                <a:spcPct val="85000"/>
              </a:lnSpc>
              <a:spcBef>
                <a:spcPts val="0"/>
              </a:spcBef>
              <a:spcAft>
                <a:spcPts val="0"/>
              </a:spcAft>
              <a:buClr>
                <a:srgbClr val="902E9D"/>
              </a:buClr>
              <a:buSzPts val="2400"/>
              <a:buFont typeface="Questrial"/>
              <a:buNone/>
            </a:pPr>
            <a:r>
              <a:rPr lang="en" sz="3200" b="0" i="0" u="none" strike="noStrike" cap="none">
                <a:solidFill>
                  <a:srgbClr val="000000"/>
                </a:solidFill>
                <a:highlight>
                  <a:srgbClr val="FFFFFF"/>
                </a:highlight>
                <a:latin typeface="Impact"/>
                <a:ea typeface="Impact"/>
                <a:cs typeface="Impact"/>
                <a:sym typeface="Impact"/>
              </a:rPr>
              <a:t>2021 Application Opens in June</a:t>
            </a:r>
            <a:endParaRPr sz="1400" b="0" i="0" u="none" strike="noStrike" cap="none">
              <a:solidFill>
                <a:srgbClr val="000000"/>
              </a:solidFill>
              <a:highlight>
                <a:srgbClr val="FFFFFF"/>
              </a:highlight>
              <a:latin typeface="Impact"/>
              <a:ea typeface="Impact"/>
              <a:cs typeface="Impact"/>
              <a:sym typeface="Impac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5"/>
          <p:cNvSpPr txBox="1">
            <a:spLocks noGrp="1"/>
          </p:cNvSpPr>
          <p:nvPr>
            <p:ph type="title"/>
          </p:nvPr>
        </p:nvSpPr>
        <p:spPr>
          <a:xfrm>
            <a:off x="311700" y="245853"/>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a:t>STAY IN TOUCH!</a:t>
            </a:r>
            <a:endParaRPr b="0">
              <a:latin typeface="Impact"/>
              <a:ea typeface="Impact"/>
              <a:cs typeface="Impact"/>
              <a:sym typeface="Impact"/>
            </a:endParaRPr>
          </a:p>
        </p:txBody>
      </p:sp>
      <p:sp>
        <p:nvSpPr>
          <p:cNvPr id="151" name="Google Shape;151;p15"/>
          <p:cNvSpPr txBox="1"/>
          <p:nvPr/>
        </p:nvSpPr>
        <p:spPr>
          <a:xfrm>
            <a:off x="571001" y="1106838"/>
            <a:ext cx="8364000" cy="882300"/>
          </a:xfrm>
          <a:prstGeom prst="rect">
            <a:avLst/>
          </a:prstGeom>
          <a:noFill/>
          <a:ln>
            <a:noFill/>
          </a:ln>
        </p:spPr>
        <p:txBody>
          <a:bodyPr spcFirstLastPara="1" wrap="square" lIns="91425" tIns="91425" rIns="91425" bIns="91425" anchor="t" anchorCtr="0">
            <a:noAutofit/>
          </a:bodyPr>
          <a:lstStyle/>
          <a:p>
            <a:pPr marL="457200" marR="0" lvl="0" indent="-361950" algn="l" rtl="0">
              <a:lnSpc>
                <a:spcPct val="115000"/>
              </a:lnSpc>
              <a:spcBef>
                <a:spcPts val="0"/>
              </a:spcBef>
              <a:spcAft>
                <a:spcPts val="0"/>
              </a:spcAft>
              <a:buClr>
                <a:srgbClr val="000000"/>
              </a:buClr>
              <a:buSzPts val="2100"/>
              <a:buFont typeface="Roboto Condensed"/>
              <a:buChar char="●"/>
            </a:pPr>
            <a:r>
              <a:rPr lang="en" sz="2400" i="0" u="none" strike="noStrike" cap="none">
                <a:solidFill>
                  <a:srgbClr val="000000"/>
                </a:solidFill>
                <a:latin typeface="Roboto Condensed"/>
                <a:ea typeface="Roboto Condensed"/>
                <a:cs typeface="Roboto Condensed"/>
                <a:sym typeface="Roboto Condensed"/>
              </a:rPr>
              <a:t>Website: </a:t>
            </a:r>
            <a:endParaRPr sz="2000">
              <a:latin typeface="Roboto Condensed"/>
              <a:ea typeface="Roboto Condensed"/>
              <a:cs typeface="Roboto Condensed"/>
              <a:sym typeface="Roboto Condensed"/>
            </a:endParaRPr>
          </a:p>
          <a:p>
            <a:pPr marL="0" marR="0" lvl="0" indent="457200" algn="l" rtl="0">
              <a:lnSpc>
                <a:spcPct val="115000"/>
              </a:lnSpc>
              <a:spcBef>
                <a:spcPts val="0"/>
              </a:spcBef>
              <a:spcAft>
                <a:spcPts val="0"/>
              </a:spcAft>
              <a:buNone/>
            </a:pPr>
            <a:r>
              <a:rPr lang="en" sz="2400" i="0" u="sng" strike="noStrike" cap="none">
                <a:solidFill>
                  <a:schemeClr val="hlink"/>
                </a:solidFill>
                <a:latin typeface="Roboto Condensed"/>
                <a:ea typeface="Roboto Condensed"/>
                <a:cs typeface="Roboto Condensed"/>
                <a:sym typeface="Roboto Condensed"/>
                <a:hlinkClick r:id="rId3"/>
              </a:rPr>
              <a:t>http://www.schoolhouseconnection.org</a:t>
            </a:r>
            <a:r>
              <a:rPr lang="en" sz="2400" i="0" u="none" strike="noStrike" cap="none">
                <a:solidFill>
                  <a:srgbClr val="000000"/>
                </a:solidFill>
                <a:latin typeface="Roboto Condensed"/>
                <a:ea typeface="Roboto Condensed"/>
                <a:cs typeface="Roboto Condensed"/>
                <a:sym typeface="Roboto Condensed"/>
              </a:rPr>
              <a:t>   </a:t>
            </a:r>
            <a:endParaRPr sz="2000">
              <a:latin typeface="Roboto Condensed"/>
              <a:ea typeface="Roboto Condensed"/>
              <a:cs typeface="Roboto Condensed"/>
              <a:sym typeface="Roboto Condensed"/>
            </a:endParaRPr>
          </a:p>
          <a:p>
            <a:pPr marL="457200" marR="0" lvl="0" indent="-361950" algn="l" rtl="0">
              <a:lnSpc>
                <a:spcPct val="115000"/>
              </a:lnSpc>
              <a:spcBef>
                <a:spcPts val="0"/>
              </a:spcBef>
              <a:spcAft>
                <a:spcPts val="0"/>
              </a:spcAft>
              <a:buClr>
                <a:srgbClr val="000000"/>
              </a:buClr>
              <a:buSzPts val="2100"/>
              <a:buFont typeface="Roboto Condensed"/>
              <a:buChar char="●"/>
            </a:pPr>
            <a:r>
              <a:rPr lang="en" sz="2400" i="0" u="none" strike="noStrike" cap="none">
                <a:solidFill>
                  <a:srgbClr val="000000"/>
                </a:solidFill>
                <a:latin typeface="Roboto Condensed"/>
                <a:ea typeface="Roboto Condensed"/>
                <a:cs typeface="Roboto Condensed"/>
                <a:sym typeface="Roboto Condensed"/>
              </a:rPr>
              <a:t>Facebook Group:</a:t>
            </a:r>
            <a:endParaRPr sz="2000">
              <a:latin typeface="Roboto Condensed"/>
              <a:ea typeface="Roboto Condensed"/>
              <a:cs typeface="Roboto Condensed"/>
              <a:sym typeface="Roboto Condensed"/>
            </a:endParaRPr>
          </a:p>
          <a:p>
            <a:pPr marL="457200" marR="0" lvl="0" indent="0" algn="l" rtl="0">
              <a:lnSpc>
                <a:spcPct val="115000"/>
              </a:lnSpc>
              <a:spcBef>
                <a:spcPts val="0"/>
              </a:spcBef>
              <a:spcAft>
                <a:spcPts val="0"/>
              </a:spcAft>
              <a:buNone/>
            </a:pPr>
            <a:r>
              <a:rPr lang="en" sz="2400" i="0" u="sng" strike="noStrike" cap="none">
                <a:solidFill>
                  <a:schemeClr val="hlink"/>
                </a:solidFill>
                <a:latin typeface="Roboto Condensed"/>
                <a:ea typeface="Roboto Condensed"/>
                <a:cs typeface="Roboto Condensed"/>
                <a:sym typeface="Roboto Condensed"/>
                <a:hlinkClick r:id="rId4"/>
              </a:rPr>
              <a:t>https://www.facebook.com/groups/SchoolHouseConnection/</a:t>
            </a:r>
            <a:r>
              <a:rPr lang="en" sz="2400" i="0" u="none" strike="noStrike" cap="none">
                <a:solidFill>
                  <a:srgbClr val="000000"/>
                </a:solidFill>
                <a:latin typeface="Roboto Condensed"/>
                <a:ea typeface="Roboto Condensed"/>
                <a:cs typeface="Roboto Condensed"/>
                <a:sym typeface="Roboto Condensed"/>
              </a:rPr>
              <a:t> </a:t>
            </a:r>
            <a:endParaRPr sz="2000">
              <a:latin typeface="Roboto Condensed"/>
              <a:ea typeface="Roboto Condensed"/>
              <a:cs typeface="Roboto Condensed"/>
              <a:sym typeface="Roboto Condensed"/>
            </a:endParaRPr>
          </a:p>
          <a:p>
            <a:pPr marL="457200" marR="0" lvl="0" indent="-361950" algn="l" rtl="0">
              <a:lnSpc>
                <a:spcPct val="115000"/>
              </a:lnSpc>
              <a:spcBef>
                <a:spcPts val="0"/>
              </a:spcBef>
              <a:spcAft>
                <a:spcPts val="0"/>
              </a:spcAft>
              <a:buClr>
                <a:srgbClr val="000000"/>
              </a:buClr>
              <a:buSzPts val="2100"/>
              <a:buFont typeface="Roboto Condensed"/>
              <a:buChar char="●"/>
            </a:pPr>
            <a:r>
              <a:rPr lang="en" sz="2400" i="0" u="none" strike="noStrike" cap="none">
                <a:solidFill>
                  <a:srgbClr val="000000"/>
                </a:solidFill>
                <a:latin typeface="Roboto Condensed"/>
                <a:ea typeface="Roboto Condensed"/>
                <a:cs typeface="Roboto Condensed"/>
                <a:sym typeface="Roboto Condensed"/>
              </a:rPr>
              <a:t>Newsletter:</a:t>
            </a:r>
            <a:endParaRPr sz="2000">
              <a:latin typeface="Roboto Condensed"/>
              <a:ea typeface="Roboto Condensed"/>
              <a:cs typeface="Roboto Condensed"/>
              <a:sym typeface="Roboto Condensed"/>
            </a:endParaRPr>
          </a:p>
          <a:p>
            <a:pPr marL="0" marR="0" lvl="0" indent="457200" algn="l" rtl="0">
              <a:lnSpc>
                <a:spcPct val="115000"/>
              </a:lnSpc>
              <a:spcBef>
                <a:spcPts val="0"/>
              </a:spcBef>
              <a:spcAft>
                <a:spcPts val="0"/>
              </a:spcAft>
              <a:buNone/>
            </a:pPr>
            <a:r>
              <a:rPr lang="en" sz="2400" i="0" u="sng" strike="noStrike" cap="none">
                <a:solidFill>
                  <a:schemeClr val="hlink"/>
                </a:solidFill>
                <a:latin typeface="Roboto Condensed"/>
                <a:ea typeface="Roboto Condensed"/>
                <a:cs typeface="Roboto Condensed"/>
                <a:sym typeface="Roboto Condensed"/>
                <a:hlinkClick r:id="rId5"/>
              </a:rPr>
              <a:t>https://www.schoolhouseconnection.org/sign-up/</a:t>
            </a:r>
            <a:r>
              <a:rPr lang="en" sz="2400" i="0" u="none" strike="noStrike" cap="none">
                <a:solidFill>
                  <a:srgbClr val="000000"/>
                </a:solidFill>
                <a:latin typeface="Roboto Condensed"/>
                <a:ea typeface="Roboto Condensed"/>
                <a:cs typeface="Roboto Condensed"/>
                <a:sym typeface="Roboto Condensed"/>
              </a:rPr>
              <a:t> </a:t>
            </a:r>
            <a:endParaRPr sz="2000">
              <a:latin typeface="Roboto Condensed"/>
              <a:ea typeface="Roboto Condensed"/>
              <a:cs typeface="Roboto Condensed"/>
              <a:sym typeface="Roboto Condensed"/>
            </a:endParaRPr>
          </a:p>
          <a:p>
            <a:pPr marL="0" marR="0" lvl="0" indent="0" algn="l" rtl="0">
              <a:lnSpc>
                <a:spcPct val="115000"/>
              </a:lnSpc>
              <a:spcBef>
                <a:spcPts val="0"/>
              </a:spcBef>
              <a:spcAft>
                <a:spcPts val="1600"/>
              </a:spcAft>
              <a:buClr>
                <a:schemeClr val="dk2"/>
              </a:buClr>
              <a:buSzPts val="1100"/>
              <a:buFont typeface="Arial"/>
              <a:buNone/>
            </a:pPr>
            <a:endParaRPr sz="1800" b="1" i="0" u="none" strike="noStrike" cap="none">
              <a:solidFill>
                <a:srgbClr val="000000"/>
              </a:solidFill>
              <a:latin typeface="Roboto Condensed"/>
              <a:ea typeface="Roboto Condensed"/>
              <a:cs typeface="Roboto Condensed"/>
              <a:sym typeface="Roboto Condense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2" descr="Text&#10;&#10;Description automatically generated"/>
          <p:cNvPicPr preferRelativeResize="0"/>
          <p:nvPr/>
        </p:nvPicPr>
        <p:blipFill rotWithShape="1">
          <a:blip r:embed="rId3">
            <a:alphaModFix/>
          </a:blip>
          <a:srcRect/>
          <a:stretch/>
        </p:blipFill>
        <p:spPr>
          <a:xfrm>
            <a:off x="431524" y="273050"/>
            <a:ext cx="3441700" cy="4597400"/>
          </a:xfrm>
          <a:prstGeom prst="rect">
            <a:avLst/>
          </a:prstGeom>
          <a:noFill/>
          <a:ln>
            <a:noFill/>
          </a:ln>
        </p:spPr>
      </p:pic>
      <p:pic>
        <p:nvPicPr>
          <p:cNvPr id="62" name="Google Shape;62;p2" descr="A person wearing a graduation cap and gown&#10;&#10;Description automatically generated with medium confidence"/>
          <p:cNvPicPr preferRelativeResize="0"/>
          <p:nvPr/>
        </p:nvPicPr>
        <p:blipFill rotWithShape="1">
          <a:blip r:embed="rId4">
            <a:alphaModFix/>
          </a:blip>
          <a:srcRect r="3901"/>
          <a:stretch/>
        </p:blipFill>
        <p:spPr>
          <a:xfrm>
            <a:off x="4783575" y="0"/>
            <a:ext cx="4360425" cy="51434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pic>
        <p:nvPicPr>
          <p:cNvPr id="67" name="Google Shape;67;p3" descr="Text&#10;&#10;Description automatically generated"/>
          <p:cNvPicPr preferRelativeResize="0"/>
          <p:nvPr/>
        </p:nvPicPr>
        <p:blipFill rotWithShape="1">
          <a:blip r:embed="rId3">
            <a:alphaModFix/>
          </a:blip>
          <a:srcRect l="3260"/>
          <a:stretch/>
        </p:blipFill>
        <p:spPr>
          <a:xfrm>
            <a:off x="2014375" y="0"/>
            <a:ext cx="6971874" cy="1904125"/>
          </a:xfrm>
          <a:prstGeom prst="rect">
            <a:avLst/>
          </a:prstGeom>
          <a:noFill/>
          <a:ln>
            <a:noFill/>
          </a:ln>
        </p:spPr>
      </p:pic>
      <p:pic>
        <p:nvPicPr>
          <p:cNvPr id="68" name="Google Shape;68;p3" descr="Text&#10;&#10;Description automatically generated"/>
          <p:cNvPicPr preferRelativeResize="0"/>
          <p:nvPr/>
        </p:nvPicPr>
        <p:blipFill rotWithShape="1">
          <a:blip r:embed="rId4">
            <a:alphaModFix/>
          </a:blip>
          <a:srcRect/>
          <a:stretch/>
        </p:blipFill>
        <p:spPr>
          <a:xfrm>
            <a:off x="1779700" y="1715901"/>
            <a:ext cx="7016436" cy="1801154"/>
          </a:xfrm>
          <a:prstGeom prst="rect">
            <a:avLst/>
          </a:prstGeom>
          <a:noFill/>
          <a:ln>
            <a:noFill/>
          </a:ln>
        </p:spPr>
      </p:pic>
      <p:pic>
        <p:nvPicPr>
          <p:cNvPr id="69" name="Google Shape;69;p3" descr="Graphical user interface, text&#10;&#10;Description automatically generated"/>
          <p:cNvPicPr preferRelativeResize="0"/>
          <p:nvPr/>
        </p:nvPicPr>
        <p:blipFill rotWithShape="1">
          <a:blip r:embed="rId5">
            <a:alphaModFix/>
          </a:blip>
          <a:srcRect/>
          <a:stretch/>
        </p:blipFill>
        <p:spPr>
          <a:xfrm>
            <a:off x="1897396" y="3412677"/>
            <a:ext cx="7088862" cy="1727687"/>
          </a:xfrm>
          <a:prstGeom prst="rect">
            <a:avLst/>
          </a:prstGeom>
          <a:noFill/>
          <a:ln>
            <a:noFill/>
          </a:ln>
        </p:spPr>
      </p:pic>
      <p:sp>
        <p:nvSpPr>
          <p:cNvPr id="70" name="Google Shape;70;p3"/>
          <p:cNvSpPr txBox="1"/>
          <p:nvPr/>
        </p:nvSpPr>
        <p:spPr>
          <a:xfrm>
            <a:off x="827850" y="370650"/>
            <a:ext cx="423900" cy="4402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3500" i="0" u="none" strike="noStrike" cap="none">
                <a:solidFill>
                  <a:schemeClr val="dk2"/>
                </a:solidFill>
                <a:latin typeface="Impact"/>
                <a:ea typeface="Impact"/>
                <a:cs typeface="Impact"/>
                <a:sym typeface="Impact"/>
              </a:rPr>
              <a:t>OUR </a:t>
            </a:r>
            <a:endParaRPr sz="3500" i="0" u="none" strike="noStrike" cap="none">
              <a:solidFill>
                <a:schemeClr val="dk2"/>
              </a:solidFill>
              <a:latin typeface="Impact"/>
              <a:ea typeface="Impact"/>
              <a:cs typeface="Impact"/>
              <a:sym typeface="Impact"/>
            </a:endParaRPr>
          </a:p>
          <a:p>
            <a:pPr marL="0" marR="0" lvl="0" indent="0" algn="l" rtl="0">
              <a:lnSpc>
                <a:spcPct val="100000"/>
              </a:lnSpc>
              <a:spcBef>
                <a:spcPts val="0"/>
              </a:spcBef>
              <a:spcAft>
                <a:spcPts val="0"/>
              </a:spcAft>
              <a:buNone/>
            </a:pPr>
            <a:endParaRPr sz="3500">
              <a:solidFill>
                <a:schemeClr val="dk2"/>
              </a:solidFill>
              <a:latin typeface="Impact"/>
              <a:ea typeface="Impact"/>
              <a:cs typeface="Impact"/>
              <a:sym typeface="Impact"/>
            </a:endParaRPr>
          </a:p>
          <a:p>
            <a:pPr marL="0" marR="0" lvl="0" indent="0" algn="l" rtl="0">
              <a:lnSpc>
                <a:spcPct val="100000"/>
              </a:lnSpc>
              <a:spcBef>
                <a:spcPts val="0"/>
              </a:spcBef>
              <a:spcAft>
                <a:spcPts val="0"/>
              </a:spcAft>
              <a:buNone/>
            </a:pPr>
            <a:r>
              <a:rPr lang="en" sz="3500" i="0" u="none" strike="noStrike" cap="none">
                <a:solidFill>
                  <a:schemeClr val="dk2"/>
                </a:solidFill>
                <a:latin typeface="Impact"/>
                <a:ea typeface="Impact"/>
                <a:cs typeface="Impact"/>
                <a:sym typeface="Impact"/>
              </a:rPr>
              <a:t>WORK</a:t>
            </a:r>
            <a:endParaRPr sz="2500">
              <a:latin typeface="Impact"/>
              <a:ea typeface="Impact"/>
              <a:cs typeface="Impact"/>
              <a:sym typeface="Impac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4"/>
          <p:cNvSpPr txBox="1">
            <a:spLocks noGrp="1"/>
          </p:cNvSpPr>
          <p:nvPr>
            <p:ph type="ctrTitle" idx="4294967295"/>
          </p:nvPr>
        </p:nvSpPr>
        <p:spPr>
          <a:xfrm>
            <a:off x="416775" y="141398"/>
            <a:ext cx="8183700" cy="757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2"/>
              </a:buClr>
              <a:buSzPts val="3000"/>
              <a:buFont typeface="Impact"/>
              <a:buNone/>
            </a:pPr>
            <a:r>
              <a:rPr lang="en" sz="4000" b="0" i="0" u="none" strike="noStrike" cap="none">
                <a:solidFill>
                  <a:schemeClr val="dk2"/>
                </a:solidFill>
                <a:latin typeface="Impact"/>
                <a:ea typeface="Impact"/>
                <a:cs typeface="Impact"/>
                <a:sym typeface="Impact"/>
              </a:rPr>
              <a:t>Contact Information</a:t>
            </a:r>
            <a:endParaRPr sz="1900" b="0" i="0" u="none" strike="noStrike" cap="none">
              <a:solidFill>
                <a:schemeClr val="dk2"/>
              </a:solidFill>
              <a:latin typeface="Impact"/>
              <a:ea typeface="Impact"/>
              <a:cs typeface="Impact"/>
              <a:sym typeface="Impact"/>
            </a:endParaRPr>
          </a:p>
        </p:txBody>
      </p:sp>
      <p:pic>
        <p:nvPicPr>
          <p:cNvPr id="76" name="Google Shape;76;p4" descr="A collage of a person&#10;&#10;Description automatically generated with low confidence"/>
          <p:cNvPicPr preferRelativeResize="0"/>
          <p:nvPr/>
        </p:nvPicPr>
        <p:blipFill rotWithShape="1">
          <a:blip r:embed="rId3">
            <a:alphaModFix/>
          </a:blip>
          <a:srcRect/>
          <a:stretch/>
        </p:blipFill>
        <p:spPr>
          <a:xfrm>
            <a:off x="0" y="0"/>
            <a:ext cx="9255659"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5"/>
          <p:cNvSpPr txBox="1">
            <a:spLocks noGrp="1"/>
          </p:cNvSpPr>
          <p:nvPr>
            <p:ph type="title"/>
          </p:nvPr>
        </p:nvSpPr>
        <p:spPr>
          <a:xfrm>
            <a:off x="302647" y="254908"/>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b="0" u="sng">
                <a:solidFill>
                  <a:srgbClr val="8A2F89"/>
                </a:solidFill>
                <a:latin typeface="Impact"/>
                <a:ea typeface="Impact"/>
                <a:cs typeface="Impact"/>
                <a:sym typeface="Impact"/>
                <a:hlinkClick r:id="rId3">
                  <a:extLst>
                    <a:ext uri="{A12FA001-AC4F-418D-AE19-62706E023703}">
                      <ahyp:hlinkClr xmlns:ahyp="http://schemas.microsoft.com/office/drawing/2018/hyperlinkcolor" val="tx"/>
                    </a:ext>
                  </a:extLst>
                </a:hlinkClick>
              </a:rPr>
              <a:t>Federal Policy Highlights</a:t>
            </a:r>
            <a:endParaRPr b="0">
              <a:solidFill>
                <a:srgbClr val="8A2F89"/>
              </a:solidFill>
              <a:latin typeface="Impact"/>
              <a:ea typeface="Impact"/>
              <a:cs typeface="Impact"/>
              <a:sym typeface="Impact"/>
            </a:endParaRPr>
          </a:p>
        </p:txBody>
      </p:sp>
      <p:sp>
        <p:nvSpPr>
          <p:cNvPr id="82" name="Google Shape;82;p5"/>
          <p:cNvSpPr txBox="1">
            <a:spLocks noGrp="1"/>
          </p:cNvSpPr>
          <p:nvPr>
            <p:ph type="body" idx="1"/>
          </p:nvPr>
        </p:nvSpPr>
        <p:spPr>
          <a:xfrm>
            <a:off x="311700" y="926132"/>
            <a:ext cx="4260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400"/>
              <a:buNone/>
            </a:pPr>
            <a:r>
              <a:rPr lang="en" sz="1500" b="1" dirty="0">
                <a:solidFill>
                  <a:srgbClr val="000000"/>
                </a:solidFill>
              </a:rPr>
              <a:t>Implementation of New Policies</a:t>
            </a:r>
            <a:endParaRPr sz="1500" b="1" dirty="0">
              <a:solidFill>
                <a:srgbClr val="000000"/>
              </a:solidFill>
            </a:endParaRPr>
          </a:p>
          <a:p>
            <a:pPr marL="0" lvl="0" indent="0" algn="l" rtl="0">
              <a:spcBef>
                <a:spcPts val="0"/>
              </a:spcBef>
              <a:spcAft>
                <a:spcPts val="0"/>
              </a:spcAft>
              <a:buSzPts val="1400"/>
              <a:buNone/>
            </a:pPr>
            <a:endParaRPr sz="1500" dirty="0">
              <a:solidFill>
                <a:srgbClr val="000000"/>
              </a:solidFill>
            </a:endParaRPr>
          </a:p>
          <a:p>
            <a:pPr marL="0" lvl="0" indent="0" algn="l" rtl="0">
              <a:spcBef>
                <a:spcPts val="0"/>
              </a:spcBef>
              <a:spcAft>
                <a:spcPts val="0"/>
              </a:spcAft>
              <a:buSzPts val="1400"/>
              <a:buNone/>
            </a:pPr>
            <a:r>
              <a:rPr lang="en" sz="1500" dirty="0">
                <a:solidFill>
                  <a:srgbClr val="000000"/>
                </a:solidFill>
              </a:rPr>
              <a:t>American Rescue Plan (ARP): </a:t>
            </a:r>
            <a:endParaRPr sz="1500" dirty="0">
              <a:solidFill>
                <a:srgbClr val="000000"/>
              </a:solidFill>
            </a:endParaRPr>
          </a:p>
          <a:p>
            <a:pPr marL="457200" lvl="0" indent="-323850" algn="l" rtl="0">
              <a:spcBef>
                <a:spcPts val="0"/>
              </a:spcBef>
              <a:spcAft>
                <a:spcPts val="0"/>
              </a:spcAft>
              <a:buClr>
                <a:srgbClr val="000000"/>
              </a:buClr>
              <a:buSzPts val="1500"/>
              <a:buChar char="●"/>
            </a:pPr>
            <a:r>
              <a:rPr lang="en" sz="1500" dirty="0">
                <a:solidFill>
                  <a:srgbClr val="000000"/>
                </a:solidFill>
              </a:rPr>
              <a:t>K-12, Early Childhood, Higher Ed, Housing</a:t>
            </a:r>
            <a:endParaRPr sz="1500" dirty="0">
              <a:solidFill>
                <a:srgbClr val="000000"/>
              </a:solidFill>
            </a:endParaRPr>
          </a:p>
          <a:p>
            <a:pPr marL="0" lvl="0" indent="0" algn="l" rtl="0">
              <a:spcBef>
                <a:spcPts val="0"/>
              </a:spcBef>
              <a:spcAft>
                <a:spcPts val="0"/>
              </a:spcAft>
              <a:buSzPts val="1400"/>
              <a:buNone/>
            </a:pPr>
            <a:endParaRPr sz="1500" dirty="0">
              <a:solidFill>
                <a:srgbClr val="000000"/>
              </a:solidFill>
            </a:endParaRPr>
          </a:p>
          <a:p>
            <a:pPr marL="0" lvl="0" indent="0" algn="l" rtl="0">
              <a:spcBef>
                <a:spcPts val="0"/>
              </a:spcBef>
              <a:spcAft>
                <a:spcPts val="0"/>
              </a:spcAft>
              <a:buSzPts val="1400"/>
              <a:buNone/>
            </a:pPr>
            <a:r>
              <a:rPr lang="en" sz="1500" dirty="0">
                <a:solidFill>
                  <a:srgbClr val="000000"/>
                </a:solidFill>
              </a:rPr>
              <a:t>ARP One-Year Expansion of Earned Income Tax Credit for Homeless and Foster Youth:</a:t>
            </a:r>
            <a:endParaRPr sz="1500" dirty="0">
              <a:solidFill>
                <a:srgbClr val="000000"/>
              </a:solidFill>
            </a:endParaRPr>
          </a:p>
          <a:p>
            <a:pPr marL="457200" lvl="0" indent="-323850" algn="l" rtl="0">
              <a:spcBef>
                <a:spcPts val="0"/>
              </a:spcBef>
              <a:spcAft>
                <a:spcPts val="0"/>
              </a:spcAft>
              <a:buClr>
                <a:srgbClr val="000000"/>
              </a:buClr>
              <a:buSzPts val="1500"/>
              <a:buChar char="●"/>
            </a:pPr>
            <a:r>
              <a:rPr lang="en" sz="1500" dirty="0">
                <a:solidFill>
                  <a:srgbClr val="000000"/>
                </a:solidFill>
              </a:rPr>
              <a:t>Lowers Age from 25 to 18</a:t>
            </a:r>
            <a:endParaRPr sz="1500" dirty="0">
              <a:solidFill>
                <a:srgbClr val="000000"/>
              </a:solidFill>
            </a:endParaRPr>
          </a:p>
          <a:p>
            <a:pPr marL="457200" lvl="0" indent="-323850" algn="l" rtl="0">
              <a:spcBef>
                <a:spcPts val="0"/>
              </a:spcBef>
              <a:spcAft>
                <a:spcPts val="0"/>
              </a:spcAft>
              <a:buClr>
                <a:srgbClr val="000000"/>
              </a:buClr>
              <a:buSzPts val="1500"/>
              <a:buChar char="●"/>
            </a:pPr>
            <a:r>
              <a:rPr lang="en" sz="1500" dirty="0">
                <a:solidFill>
                  <a:srgbClr val="000000"/>
                </a:solidFill>
              </a:rPr>
              <a:t>Even if full-time students</a:t>
            </a:r>
            <a:endParaRPr sz="1500" dirty="0">
              <a:solidFill>
                <a:srgbClr val="000000"/>
              </a:solidFill>
            </a:endParaRPr>
          </a:p>
          <a:p>
            <a:pPr marL="0" lvl="0" indent="0" algn="l" rtl="0">
              <a:spcBef>
                <a:spcPts val="0"/>
              </a:spcBef>
              <a:spcAft>
                <a:spcPts val="0"/>
              </a:spcAft>
              <a:buSzPts val="1400"/>
              <a:buNone/>
            </a:pPr>
            <a:endParaRPr sz="1500" dirty="0">
              <a:solidFill>
                <a:srgbClr val="000000"/>
              </a:solidFill>
            </a:endParaRPr>
          </a:p>
          <a:p>
            <a:pPr marL="0" lvl="0" indent="0" algn="l" rtl="0">
              <a:spcBef>
                <a:spcPts val="0"/>
              </a:spcBef>
              <a:spcAft>
                <a:spcPts val="0"/>
              </a:spcAft>
              <a:buSzPts val="1400"/>
              <a:buNone/>
            </a:pPr>
            <a:r>
              <a:rPr lang="en" sz="1500" dirty="0">
                <a:solidFill>
                  <a:srgbClr val="000000"/>
                </a:solidFill>
              </a:rPr>
              <a:t>FAFSA Simplification for Homeless Youth</a:t>
            </a:r>
            <a:endParaRPr sz="1500" dirty="0">
              <a:solidFill>
                <a:srgbClr val="000000"/>
              </a:solidFill>
            </a:endParaRPr>
          </a:p>
          <a:p>
            <a:pPr marL="457200" lvl="0" indent="-323850" algn="l" rtl="0">
              <a:spcBef>
                <a:spcPts val="0"/>
              </a:spcBef>
              <a:spcAft>
                <a:spcPts val="0"/>
              </a:spcAft>
              <a:buClr>
                <a:srgbClr val="000000"/>
              </a:buClr>
              <a:buSzPts val="1500"/>
              <a:buChar char="●"/>
            </a:pPr>
            <a:r>
              <a:rPr lang="en" sz="1500" dirty="0">
                <a:solidFill>
                  <a:srgbClr val="000000"/>
                </a:solidFill>
              </a:rPr>
              <a:t>Effective with the Oct 2022 FAFSA</a:t>
            </a:r>
            <a:endParaRPr sz="1500" dirty="0">
              <a:solidFill>
                <a:srgbClr val="000000"/>
              </a:solidFill>
            </a:endParaRPr>
          </a:p>
          <a:p>
            <a:pPr marL="457200" lvl="0" indent="-323850" algn="l" rtl="0">
              <a:spcBef>
                <a:spcPts val="0"/>
              </a:spcBef>
              <a:spcAft>
                <a:spcPts val="0"/>
              </a:spcAft>
              <a:buClr>
                <a:srgbClr val="000000"/>
              </a:buClr>
              <a:buSzPts val="1500"/>
              <a:buChar char="●"/>
            </a:pPr>
            <a:r>
              <a:rPr lang="en" sz="1500" dirty="0">
                <a:solidFill>
                  <a:srgbClr val="000000"/>
                </a:solidFill>
              </a:rPr>
              <a:t>Removes annual redetermination, expands authorized entities, simplifies FAFSA questions</a:t>
            </a:r>
            <a:endParaRPr sz="1500" dirty="0">
              <a:solidFill>
                <a:srgbClr val="000000"/>
              </a:solidFill>
            </a:endParaRPr>
          </a:p>
          <a:p>
            <a:pPr marL="0" lvl="0" indent="0" algn="l" rtl="0">
              <a:spcBef>
                <a:spcPts val="0"/>
              </a:spcBef>
              <a:spcAft>
                <a:spcPts val="0"/>
              </a:spcAft>
              <a:buSzPts val="1400"/>
              <a:buNone/>
            </a:pPr>
            <a:endParaRPr sz="1500" dirty="0">
              <a:solidFill>
                <a:srgbClr val="000000"/>
              </a:solidFill>
            </a:endParaRPr>
          </a:p>
        </p:txBody>
      </p:sp>
      <p:sp>
        <p:nvSpPr>
          <p:cNvPr id="83" name="Google Shape;83;p5"/>
          <p:cNvSpPr txBox="1">
            <a:spLocks noGrp="1"/>
          </p:cNvSpPr>
          <p:nvPr>
            <p:ph type="body" idx="2"/>
          </p:nvPr>
        </p:nvSpPr>
        <p:spPr>
          <a:xfrm>
            <a:off x="4832400" y="972602"/>
            <a:ext cx="3999900" cy="375804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SzPts val="1400"/>
              <a:buNone/>
            </a:pPr>
            <a:r>
              <a:rPr lang="en" sz="1500" b="1">
                <a:solidFill>
                  <a:srgbClr val="000000"/>
                </a:solidFill>
              </a:rPr>
              <a:t>Ongoing Policy Advocacy</a:t>
            </a:r>
            <a:endParaRPr sz="1500" b="1">
              <a:solidFill>
                <a:srgbClr val="000000"/>
              </a:solidFill>
            </a:endParaRPr>
          </a:p>
          <a:p>
            <a:pPr marL="0" lvl="0" indent="0" algn="l" rtl="0">
              <a:spcBef>
                <a:spcPts val="0"/>
              </a:spcBef>
              <a:spcAft>
                <a:spcPts val="0"/>
              </a:spcAft>
              <a:buSzPts val="1400"/>
              <a:buNone/>
            </a:pPr>
            <a:endParaRPr sz="1500">
              <a:solidFill>
                <a:srgbClr val="000000"/>
              </a:solidFill>
            </a:endParaRPr>
          </a:p>
          <a:p>
            <a:pPr marL="457200" lvl="0" indent="-323850" algn="l" rtl="0">
              <a:spcBef>
                <a:spcPts val="0"/>
              </a:spcBef>
              <a:spcAft>
                <a:spcPts val="0"/>
              </a:spcAft>
              <a:buClr>
                <a:srgbClr val="000000"/>
              </a:buClr>
              <a:buSzPts val="1500"/>
              <a:buChar char="●"/>
            </a:pPr>
            <a:r>
              <a:rPr lang="en" sz="1500">
                <a:solidFill>
                  <a:srgbClr val="000000"/>
                </a:solidFill>
              </a:rPr>
              <a:t>FY22 Appropriations</a:t>
            </a:r>
            <a:endParaRPr sz="1500">
              <a:solidFill>
                <a:srgbClr val="000000"/>
              </a:solidFill>
            </a:endParaRPr>
          </a:p>
          <a:p>
            <a:pPr marL="457200" lvl="0" indent="-323850" algn="l" rtl="0">
              <a:spcBef>
                <a:spcPts val="0"/>
              </a:spcBef>
              <a:spcAft>
                <a:spcPts val="0"/>
              </a:spcAft>
              <a:buClr>
                <a:srgbClr val="000000"/>
              </a:buClr>
              <a:buSzPts val="1500"/>
              <a:buChar char="●"/>
            </a:pPr>
            <a:r>
              <a:rPr lang="en" sz="1500">
                <a:solidFill>
                  <a:srgbClr val="000000"/>
                </a:solidFill>
              </a:rPr>
              <a:t>Infrastructure: Child Care, PreK</a:t>
            </a:r>
            <a:endParaRPr sz="1500">
              <a:solidFill>
                <a:srgbClr val="000000"/>
              </a:solidFill>
            </a:endParaRPr>
          </a:p>
          <a:p>
            <a:pPr marL="457200" lvl="0" indent="-323850" algn="l" rtl="0">
              <a:spcBef>
                <a:spcPts val="0"/>
              </a:spcBef>
              <a:spcAft>
                <a:spcPts val="0"/>
              </a:spcAft>
              <a:buClr>
                <a:srgbClr val="000000"/>
              </a:buClr>
              <a:buSzPts val="1500"/>
              <a:buChar char="●"/>
            </a:pPr>
            <a:r>
              <a:rPr lang="en" sz="1500">
                <a:solidFill>
                  <a:srgbClr val="000000"/>
                </a:solidFill>
              </a:rPr>
              <a:t>Higher Education</a:t>
            </a:r>
            <a:endParaRPr sz="1500">
              <a:solidFill>
                <a:srgbClr val="000000"/>
              </a:solidFill>
            </a:endParaRPr>
          </a:p>
          <a:p>
            <a:pPr marL="457200" lvl="0" indent="-323850" algn="l" rtl="0">
              <a:spcBef>
                <a:spcPts val="0"/>
              </a:spcBef>
              <a:spcAft>
                <a:spcPts val="0"/>
              </a:spcAft>
              <a:buClr>
                <a:srgbClr val="000000"/>
              </a:buClr>
              <a:buSzPts val="1500"/>
              <a:buChar char="●"/>
            </a:pPr>
            <a:r>
              <a:rPr lang="en" sz="1500">
                <a:solidFill>
                  <a:srgbClr val="000000"/>
                </a:solidFill>
              </a:rPr>
              <a:t>Housing and Homeless Assistance</a:t>
            </a:r>
            <a:endParaRPr sz="1500">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6"/>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b="0" u="sng">
                <a:solidFill>
                  <a:srgbClr val="8A2F89"/>
                </a:solidFill>
                <a:latin typeface="Impact"/>
                <a:ea typeface="Impact"/>
                <a:cs typeface="Impact"/>
                <a:sym typeface="Impact"/>
                <a:hlinkClick r:id="rId3">
                  <a:extLst>
                    <a:ext uri="{A12FA001-AC4F-418D-AE19-62706E023703}">
                      <ahyp:hlinkClr xmlns:ahyp="http://schemas.microsoft.com/office/drawing/2018/hyperlinkcolor" val="tx"/>
                    </a:ext>
                  </a:extLst>
                </a:hlinkClick>
              </a:rPr>
              <a:t>State Policy Highlights</a:t>
            </a:r>
            <a:endParaRPr b="0">
              <a:solidFill>
                <a:srgbClr val="8A2F89"/>
              </a:solidFill>
              <a:latin typeface="Impact"/>
              <a:ea typeface="Impact"/>
              <a:cs typeface="Impact"/>
              <a:sym typeface="Impact"/>
            </a:endParaRPr>
          </a:p>
        </p:txBody>
      </p:sp>
      <p:sp>
        <p:nvSpPr>
          <p:cNvPr id="89" name="Google Shape;89;p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Char char="●"/>
            </a:pPr>
            <a:r>
              <a:rPr lang="en" sz="1800">
                <a:solidFill>
                  <a:srgbClr val="000000"/>
                </a:solidFill>
              </a:rPr>
              <a:t>Advocating for bills in 13 states in 2021</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sz="1800">
                <a:solidFill>
                  <a:srgbClr val="000000"/>
                </a:solidFill>
              </a:rPr>
              <a:t>State Advocacy Institutes in 5 states in 2021-22</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sz="1800">
                <a:solidFill>
                  <a:srgbClr val="000000"/>
                </a:solidFill>
              </a:rPr>
              <a:t>Increased implementation activities in 5 states</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sz="1800">
                <a:solidFill>
                  <a:srgbClr val="000000"/>
                </a:solidFill>
              </a:rPr>
              <a:t>State Policy Community of Practice and Fellows Program</a:t>
            </a:r>
            <a:endParaRPr>
              <a:solidFill>
                <a:srgbClr val="000000"/>
              </a:solidFill>
            </a:endParaRPr>
          </a:p>
          <a:p>
            <a:pPr marL="457200" lvl="0" indent="-342900" algn="l" rtl="0">
              <a:lnSpc>
                <a:spcPct val="115000"/>
              </a:lnSpc>
              <a:spcBef>
                <a:spcPts val="0"/>
              </a:spcBef>
              <a:spcAft>
                <a:spcPts val="0"/>
              </a:spcAft>
              <a:buClr>
                <a:srgbClr val="000000"/>
              </a:buClr>
              <a:buSzPts val="1800"/>
              <a:buChar char="●"/>
            </a:pPr>
            <a:r>
              <a:rPr lang="en" sz="1800">
                <a:solidFill>
                  <a:srgbClr val="000000"/>
                </a:solidFill>
              </a:rPr>
              <a:t>Collaboration with National Conference of State Legislatures</a:t>
            </a:r>
            <a:endParaRPr>
              <a:solidFill>
                <a:srgbClr val="000000"/>
              </a:solidFill>
            </a:endParaRPr>
          </a:p>
          <a:p>
            <a:pPr marL="457200" lvl="0" indent="-228600" algn="l" rtl="0">
              <a:lnSpc>
                <a:spcPct val="115000"/>
              </a:lnSpc>
              <a:spcBef>
                <a:spcPts val="0"/>
              </a:spcBef>
              <a:spcAft>
                <a:spcPts val="0"/>
              </a:spcAft>
              <a:buSzPts val="1400"/>
              <a:buFont typeface="Roboto Condensed"/>
              <a:buNone/>
            </a:pPr>
            <a:endParaRPr>
              <a:solidFill>
                <a:srgbClr val="000000"/>
              </a:solidFill>
            </a:endParaRPr>
          </a:p>
        </p:txBody>
      </p:sp>
      <p:sp>
        <p:nvSpPr>
          <p:cNvPr id="90" name="Google Shape;90;p6"/>
          <p:cNvSpPr txBox="1">
            <a:spLocks noGrp="1"/>
          </p:cNvSpPr>
          <p:nvPr>
            <p:ph type="body" idx="2"/>
          </p:nvPr>
        </p:nvSpPr>
        <p:spPr>
          <a:xfrm>
            <a:off x="4832400" y="1152475"/>
            <a:ext cx="3999900" cy="3416400"/>
          </a:xfrm>
          <a:prstGeom prst="rect">
            <a:avLst/>
          </a:prstGeom>
          <a:solidFill>
            <a:srgbClr val="8A2F89"/>
          </a:solidFill>
          <a:ln>
            <a:noFill/>
          </a:ln>
        </p:spPr>
        <p:txBody>
          <a:bodyPr spcFirstLastPara="1" wrap="square" lIns="91425" tIns="91425" rIns="91425" bIns="91425" anchor="t" anchorCtr="0">
            <a:noAutofit/>
          </a:bodyPr>
          <a:lstStyle/>
          <a:p>
            <a:pPr marL="114300" lvl="0" indent="0" algn="l" rtl="0">
              <a:lnSpc>
                <a:spcPct val="115000"/>
              </a:lnSpc>
              <a:spcBef>
                <a:spcPts val="0"/>
              </a:spcBef>
              <a:spcAft>
                <a:spcPts val="0"/>
              </a:spcAft>
              <a:buSzPts val="1800"/>
              <a:buNone/>
            </a:pPr>
            <a:r>
              <a:rPr lang="en" sz="2000" u="sng">
                <a:solidFill>
                  <a:schemeClr val="lt1"/>
                </a:solidFill>
              </a:rPr>
              <a:t>Issues</a:t>
            </a:r>
            <a:r>
              <a:rPr lang="en" sz="2000">
                <a:solidFill>
                  <a:schemeClr val="lt1"/>
                </a:solidFill>
              </a:rPr>
              <a:t>:</a:t>
            </a:r>
            <a:endParaRPr>
              <a:solidFill>
                <a:schemeClr val="lt1"/>
              </a:solidFill>
            </a:endParaRPr>
          </a:p>
          <a:p>
            <a:pPr marL="457200" lvl="0" indent="-342900" algn="l" rtl="0">
              <a:lnSpc>
                <a:spcPct val="115000"/>
              </a:lnSpc>
              <a:spcBef>
                <a:spcPts val="0"/>
              </a:spcBef>
              <a:spcAft>
                <a:spcPts val="0"/>
              </a:spcAft>
              <a:buClr>
                <a:schemeClr val="lt1"/>
              </a:buClr>
              <a:buSzPts val="1800"/>
              <a:buChar char="●"/>
            </a:pPr>
            <a:r>
              <a:rPr lang="en" sz="1800">
                <a:solidFill>
                  <a:schemeClr val="lt1"/>
                </a:solidFill>
              </a:rPr>
              <a:t>Minors’ ability to consent for needed services</a:t>
            </a:r>
            <a:endParaRPr>
              <a:solidFill>
                <a:schemeClr val="lt1"/>
              </a:solidFill>
            </a:endParaRPr>
          </a:p>
          <a:p>
            <a:pPr marL="457200" lvl="0" indent="-342900" algn="l" rtl="0">
              <a:lnSpc>
                <a:spcPct val="115000"/>
              </a:lnSpc>
              <a:spcBef>
                <a:spcPts val="0"/>
              </a:spcBef>
              <a:spcAft>
                <a:spcPts val="0"/>
              </a:spcAft>
              <a:buClr>
                <a:schemeClr val="lt1"/>
              </a:buClr>
              <a:buSzPts val="1800"/>
              <a:buChar char="●"/>
            </a:pPr>
            <a:r>
              <a:rPr lang="en" sz="1800">
                <a:solidFill>
                  <a:schemeClr val="lt1"/>
                </a:solidFill>
              </a:rPr>
              <a:t>Addressing mobility in high school</a:t>
            </a:r>
            <a:endParaRPr sz="1800">
              <a:solidFill>
                <a:schemeClr val="lt1"/>
              </a:solidFill>
            </a:endParaRPr>
          </a:p>
          <a:p>
            <a:pPr marL="457200" lvl="0" indent="-342900" algn="l" rtl="0">
              <a:lnSpc>
                <a:spcPct val="115000"/>
              </a:lnSpc>
              <a:spcBef>
                <a:spcPts val="0"/>
              </a:spcBef>
              <a:spcAft>
                <a:spcPts val="0"/>
              </a:spcAft>
              <a:buClr>
                <a:schemeClr val="lt1"/>
              </a:buClr>
              <a:buSzPts val="1800"/>
              <a:buChar char="●"/>
            </a:pPr>
            <a:r>
              <a:rPr lang="en" sz="1800">
                <a:solidFill>
                  <a:schemeClr val="lt1"/>
                </a:solidFill>
              </a:rPr>
              <a:t>Addressing inequities in school discipline</a:t>
            </a:r>
            <a:endParaRPr sz="1800">
              <a:solidFill>
                <a:schemeClr val="lt1"/>
              </a:solidFill>
            </a:endParaRPr>
          </a:p>
          <a:p>
            <a:pPr marL="457200" lvl="0" indent="-342900" algn="l" rtl="0">
              <a:lnSpc>
                <a:spcPct val="115000"/>
              </a:lnSpc>
              <a:spcBef>
                <a:spcPts val="0"/>
              </a:spcBef>
              <a:spcAft>
                <a:spcPts val="0"/>
              </a:spcAft>
              <a:buClr>
                <a:schemeClr val="lt1"/>
              </a:buClr>
              <a:buSzPts val="1800"/>
              <a:buChar char="●"/>
            </a:pPr>
            <a:r>
              <a:rPr lang="en" sz="1800">
                <a:solidFill>
                  <a:schemeClr val="lt1"/>
                </a:solidFill>
              </a:rPr>
              <a:t>Support in and through post-secondary</a:t>
            </a:r>
            <a:endParaRPr>
              <a:solidFill>
                <a:schemeClr val="lt1"/>
              </a:solidFill>
            </a:endParaRPr>
          </a:p>
          <a:p>
            <a:pPr marL="457200" lvl="0" indent="-342900" algn="l" rtl="0">
              <a:lnSpc>
                <a:spcPct val="115000"/>
              </a:lnSpc>
              <a:spcBef>
                <a:spcPts val="0"/>
              </a:spcBef>
              <a:spcAft>
                <a:spcPts val="0"/>
              </a:spcAft>
              <a:buClr>
                <a:schemeClr val="lt1"/>
              </a:buClr>
              <a:buSzPts val="1800"/>
              <a:buChar char="●"/>
            </a:pPr>
            <a:r>
              <a:rPr lang="en" sz="1800">
                <a:solidFill>
                  <a:schemeClr val="lt1"/>
                </a:solidFill>
              </a:rPr>
              <a:t>Employment tax credits</a:t>
            </a:r>
            <a:endParaRPr sz="1800">
              <a:solidFill>
                <a:schemeClr val="lt1"/>
              </a:solidFill>
            </a:endParaRPr>
          </a:p>
          <a:p>
            <a:pPr marL="457200" lvl="0" indent="-342900" algn="l" rtl="0">
              <a:lnSpc>
                <a:spcPct val="115000"/>
              </a:lnSpc>
              <a:spcBef>
                <a:spcPts val="0"/>
              </a:spcBef>
              <a:spcAft>
                <a:spcPts val="0"/>
              </a:spcAft>
              <a:buClr>
                <a:schemeClr val="lt1"/>
              </a:buClr>
              <a:buSzPts val="1800"/>
              <a:buChar char="●"/>
            </a:pPr>
            <a:r>
              <a:rPr lang="en" sz="1800">
                <a:solidFill>
                  <a:schemeClr val="lt1"/>
                </a:solidFill>
              </a:rPr>
              <a:t>Access to vital documents</a:t>
            </a:r>
            <a:endParaRPr>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7"/>
          <p:cNvSpPr txBox="1">
            <a:spLocks noGrp="1"/>
          </p:cNvSpPr>
          <p:nvPr>
            <p:ph type="title"/>
          </p:nvPr>
        </p:nvSpPr>
        <p:spPr>
          <a:xfrm>
            <a:off x="311700" y="227751"/>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500" b="0">
                <a:latin typeface="Impact"/>
                <a:ea typeface="Impact"/>
                <a:cs typeface="Impact"/>
                <a:sym typeface="Impact"/>
              </a:rPr>
              <a:t>Education Leads Home: A National Campaign Building Stronger Futures for Homeless Students</a:t>
            </a:r>
            <a:br>
              <a:rPr lang="en" sz="2500" b="0">
                <a:latin typeface="Impact"/>
                <a:ea typeface="Impact"/>
                <a:cs typeface="Impact"/>
                <a:sym typeface="Impact"/>
              </a:rPr>
            </a:br>
            <a:endParaRPr sz="2500" b="0">
              <a:latin typeface="Impact"/>
              <a:ea typeface="Impact"/>
              <a:cs typeface="Impact"/>
              <a:sym typeface="Impact"/>
            </a:endParaRPr>
          </a:p>
        </p:txBody>
      </p:sp>
      <p:sp>
        <p:nvSpPr>
          <p:cNvPr id="96" name="Google Shape;96;p7"/>
          <p:cNvSpPr txBox="1">
            <a:spLocks noGrp="1"/>
          </p:cNvSpPr>
          <p:nvPr>
            <p:ph type="body" idx="1"/>
          </p:nvPr>
        </p:nvSpPr>
        <p:spPr>
          <a:xfrm>
            <a:off x="468175" y="1538925"/>
            <a:ext cx="4311000" cy="3125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400"/>
              <a:buNone/>
            </a:pPr>
            <a:r>
              <a:rPr lang="en" sz="1800" b="1">
                <a:solidFill>
                  <a:srgbClr val="181C26"/>
                </a:solidFill>
                <a:latin typeface="Roboto Condensed"/>
                <a:ea typeface="Roboto Condensed"/>
                <a:cs typeface="Roboto Condensed"/>
                <a:sym typeface="Roboto Condensed"/>
              </a:rPr>
              <a:t>Three Bold Goals:</a:t>
            </a:r>
            <a:endParaRPr sz="1800" b="1">
              <a:solidFill>
                <a:srgbClr val="181C26"/>
              </a:solidFill>
              <a:latin typeface="Roboto Condensed"/>
              <a:ea typeface="Roboto Condensed"/>
              <a:cs typeface="Roboto Condensed"/>
              <a:sym typeface="Roboto Condensed"/>
            </a:endParaRPr>
          </a:p>
          <a:p>
            <a:pPr marL="457200" lvl="0" indent="-323850" algn="l" rtl="0">
              <a:lnSpc>
                <a:spcPct val="115000"/>
              </a:lnSpc>
              <a:spcBef>
                <a:spcPts val="0"/>
              </a:spcBef>
              <a:spcAft>
                <a:spcPts val="0"/>
              </a:spcAft>
              <a:buSzPts val="1500"/>
              <a:buFont typeface="Roboto Condensed"/>
              <a:buChar char="●"/>
            </a:pPr>
            <a:r>
              <a:rPr lang="en" sz="1800">
                <a:solidFill>
                  <a:srgbClr val="181C26"/>
                </a:solidFill>
                <a:latin typeface="Roboto Condensed"/>
                <a:ea typeface="Roboto Condensed"/>
                <a:cs typeface="Roboto Condensed"/>
                <a:sym typeface="Roboto Condensed"/>
              </a:rPr>
              <a:t>Young children will participate in quality early childhood programs at the same rate as their housed peers by 2026.</a:t>
            </a:r>
            <a:endParaRPr sz="1800">
              <a:solidFill>
                <a:srgbClr val="181C26"/>
              </a:solidFill>
              <a:latin typeface="Roboto Condensed"/>
              <a:ea typeface="Roboto Condensed"/>
              <a:cs typeface="Roboto Condensed"/>
              <a:sym typeface="Roboto Condensed"/>
            </a:endParaRPr>
          </a:p>
          <a:p>
            <a:pPr marL="457200" lvl="0" indent="-323850" algn="l" rtl="0">
              <a:lnSpc>
                <a:spcPct val="115000"/>
              </a:lnSpc>
              <a:spcBef>
                <a:spcPts val="0"/>
              </a:spcBef>
              <a:spcAft>
                <a:spcPts val="0"/>
              </a:spcAft>
              <a:buSzPts val="1500"/>
              <a:buFont typeface="Roboto Condensed"/>
              <a:buChar char="●"/>
            </a:pPr>
            <a:r>
              <a:rPr lang="en" sz="1800">
                <a:solidFill>
                  <a:srgbClr val="181C26"/>
                </a:solidFill>
                <a:latin typeface="Roboto Condensed"/>
                <a:ea typeface="Roboto Condensed"/>
                <a:cs typeface="Roboto Condensed"/>
                <a:sym typeface="Roboto Condensed"/>
              </a:rPr>
              <a:t>High school students will reach a 90 percent graduation rate by 2030.</a:t>
            </a:r>
            <a:endParaRPr sz="1800">
              <a:solidFill>
                <a:srgbClr val="181C26"/>
              </a:solidFill>
              <a:latin typeface="Roboto Condensed"/>
              <a:ea typeface="Roboto Condensed"/>
              <a:cs typeface="Roboto Condensed"/>
              <a:sym typeface="Roboto Condensed"/>
            </a:endParaRPr>
          </a:p>
          <a:p>
            <a:pPr marL="457200" lvl="0" indent="-323850" algn="l" rtl="0">
              <a:lnSpc>
                <a:spcPct val="115000"/>
              </a:lnSpc>
              <a:spcBef>
                <a:spcPts val="0"/>
              </a:spcBef>
              <a:spcAft>
                <a:spcPts val="0"/>
              </a:spcAft>
              <a:buSzPts val="1500"/>
              <a:buFont typeface="Roboto Condensed"/>
              <a:buChar char="●"/>
            </a:pPr>
            <a:r>
              <a:rPr lang="en" sz="1800">
                <a:solidFill>
                  <a:srgbClr val="181C26"/>
                </a:solidFill>
                <a:latin typeface="Roboto Condensed"/>
                <a:ea typeface="Roboto Condensed"/>
                <a:cs typeface="Roboto Condensed"/>
                <a:sym typeface="Roboto Condensed"/>
              </a:rPr>
              <a:t>Postsecondary students will reach a 60 percent postsecondary attainment rate by 2034.</a:t>
            </a:r>
            <a:endParaRPr sz="1800">
              <a:solidFill>
                <a:srgbClr val="181C26"/>
              </a:solidFill>
              <a:latin typeface="Roboto Condensed"/>
              <a:ea typeface="Roboto Condensed"/>
              <a:cs typeface="Roboto Condensed"/>
              <a:sym typeface="Roboto Condensed"/>
            </a:endParaRPr>
          </a:p>
          <a:p>
            <a:pPr marL="0" lvl="0" indent="0" algn="l" rtl="0">
              <a:lnSpc>
                <a:spcPct val="115000"/>
              </a:lnSpc>
              <a:spcBef>
                <a:spcPts val="1600"/>
              </a:spcBef>
              <a:spcAft>
                <a:spcPts val="1600"/>
              </a:spcAft>
              <a:buSzPts val="1300"/>
              <a:buNone/>
            </a:pPr>
            <a:r>
              <a:rPr lang="en" sz="1800">
                <a:latin typeface="Roboto Condensed"/>
                <a:ea typeface="Roboto Condensed"/>
                <a:cs typeface="Roboto Condensed"/>
                <a:sym typeface="Roboto Condensed"/>
              </a:rPr>
              <a:t> </a:t>
            </a:r>
            <a:br>
              <a:rPr lang="en" sz="1800">
                <a:latin typeface="Roboto Condensed"/>
                <a:ea typeface="Roboto Condensed"/>
                <a:cs typeface="Roboto Condensed"/>
                <a:sym typeface="Roboto Condensed"/>
              </a:rPr>
            </a:br>
            <a:endParaRPr sz="1600">
              <a:latin typeface="Roboto Condensed"/>
              <a:ea typeface="Roboto Condensed"/>
              <a:cs typeface="Roboto Condensed"/>
              <a:sym typeface="Roboto Condensed"/>
            </a:endParaRPr>
          </a:p>
        </p:txBody>
      </p:sp>
      <p:pic>
        <p:nvPicPr>
          <p:cNvPr id="97" name="Google Shape;97;p7"/>
          <p:cNvPicPr preferRelativeResize="0"/>
          <p:nvPr/>
        </p:nvPicPr>
        <p:blipFill rotWithShape="1">
          <a:blip r:embed="rId3">
            <a:alphaModFix/>
          </a:blip>
          <a:srcRect/>
          <a:stretch/>
        </p:blipFill>
        <p:spPr>
          <a:xfrm>
            <a:off x="4961875" y="1699600"/>
            <a:ext cx="3531474" cy="28822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8"/>
          <p:cNvSpPr txBox="1">
            <a:spLocks noGrp="1"/>
          </p:cNvSpPr>
          <p:nvPr>
            <p:ph type="title"/>
          </p:nvPr>
        </p:nvSpPr>
        <p:spPr>
          <a:xfrm>
            <a:off x="311700" y="372597"/>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sz="2600" b="0">
                <a:latin typeface="Impact"/>
                <a:ea typeface="Impact"/>
                <a:cs typeface="Impact"/>
                <a:sym typeface="Impact"/>
              </a:rPr>
              <a:t>ELH 2021 Community of Practice: </a:t>
            </a:r>
            <a:endParaRPr sz="2600" b="0">
              <a:latin typeface="Impact"/>
              <a:ea typeface="Impact"/>
              <a:cs typeface="Impact"/>
              <a:sym typeface="Impact"/>
            </a:endParaRPr>
          </a:p>
          <a:p>
            <a:pPr marL="0" lvl="0" indent="0" algn="l" rtl="0">
              <a:lnSpc>
                <a:spcPct val="100000"/>
              </a:lnSpc>
              <a:spcBef>
                <a:spcPts val="0"/>
              </a:spcBef>
              <a:spcAft>
                <a:spcPts val="0"/>
              </a:spcAft>
              <a:buSzPts val="3000"/>
              <a:buNone/>
            </a:pPr>
            <a:r>
              <a:rPr lang="en" sz="2600" b="0">
                <a:highlight>
                  <a:schemeClr val="lt1"/>
                </a:highlight>
                <a:latin typeface="Impact"/>
                <a:ea typeface="Impact"/>
                <a:cs typeface="Impact"/>
                <a:sym typeface="Impact"/>
              </a:rPr>
              <a:t>P</a:t>
            </a:r>
            <a:r>
              <a:rPr lang="en" sz="2600">
                <a:highlight>
                  <a:schemeClr val="lt1"/>
                </a:highlight>
              </a:rPr>
              <a:t>ractical Support for Systemic Change at the State Level</a:t>
            </a:r>
            <a:endParaRPr sz="2600" b="0">
              <a:latin typeface="Impact"/>
              <a:ea typeface="Impact"/>
              <a:cs typeface="Impact"/>
              <a:sym typeface="Impact"/>
            </a:endParaRPr>
          </a:p>
        </p:txBody>
      </p:sp>
      <p:pic>
        <p:nvPicPr>
          <p:cNvPr id="103" name="Google Shape;103;p8"/>
          <p:cNvPicPr preferRelativeResize="0"/>
          <p:nvPr/>
        </p:nvPicPr>
        <p:blipFill rotWithShape="1">
          <a:blip r:embed="rId3">
            <a:alphaModFix amt="20000"/>
          </a:blip>
          <a:srcRect/>
          <a:stretch/>
        </p:blipFill>
        <p:spPr>
          <a:xfrm>
            <a:off x="1258366" y="882108"/>
            <a:ext cx="6645373" cy="4165397"/>
          </a:xfrm>
          <a:prstGeom prst="rect">
            <a:avLst/>
          </a:prstGeom>
          <a:noFill/>
          <a:ln>
            <a:noFill/>
          </a:ln>
        </p:spPr>
      </p:pic>
      <p:sp>
        <p:nvSpPr>
          <p:cNvPr id="104" name="Google Shape;104;p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endParaRPr sz="2100">
              <a:solidFill>
                <a:schemeClr val="dk2"/>
              </a:solidFill>
              <a:latin typeface="Roboto Condensed"/>
              <a:ea typeface="Roboto Condensed"/>
              <a:cs typeface="Roboto Condensed"/>
              <a:sym typeface="Roboto Condensed"/>
            </a:endParaRPr>
          </a:p>
          <a:p>
            <a:pPr marL="457200" lvl="0" indent="-361950" algn="l" rtl="0">
              <a:lnSpc>
                <a:spcPct val="115000"/>
              </a:lnSpc>
              <a:spcBef>
                <a:spcPts val="1600"/>
              </a:spcBef>
              <a:spcAft>
                <a:spcPts val="0"/>
              </a:spcAft>
              <a:buClr>
                <a:schemeClr val="dk2"/>
              </a:buClr>
              <a:buSzPts val="2100"/>
              <a:buFont typeface="Roboto Condensed"/>
              <a:buChar char="●"/>
            </a:pPr>
            <a:r>
              <a:rPr lang="en" sz="2100" i="1">
                <a:solidFill>
                  <a:schemeClr val="dk2"/>
                </a:solidFill>
                <a:latin typeface="Roboto Condensed"/>
                <a:ea typeface="Roboto Condensed"/>
                <a:cs typeface="Roboto Condensed"/>
                <a:sym typeface="Roboto Condensed"/>
              </a:rPr>
              <a:t>Provide mini-grants to 15 state teams </a:t>
            </a:r>
            <a:r>
              <a:rPr lang="en" sz="2100">
                <a:solidFill>
                  <a:schemeClr val="dk2"/>
                </a:solidFill>
                <a:latin typeface="Roboto Condensed"/>
                <a:ea typeface="Roboto Condensed"/>
                <a:cs typeface="Roboto Condensed"/>
                <a:sym typeface="Roboto Condensed"/>
              </a:rPr>
              <a:t>to identify and drive opportunities for systemic change to improve conditions for students experiencing homelessness; and</a:t>
            </a:r>
            <a:endParaRPr sz="2100">
              <a:solidFill>
                <a:schemeClr val="dk2"/>
              </a:solidFill>
              <a:latin typeface="Roboto Condensed"/>
              <a:ea typeface="Roboto Condensed"/>
              <a:cs typeface="Roboto Condensed"/>
              <a:sym typeface="Roboto Condensed"/>
            </a:endParaRPr>
          </a:p>
          <a:p>
            <a:pPr marL="457200" lvl="0" indent="-361950" algn="l" rtl="0">
              <a:lnSpc>
                <a:spcPct val="115000"/>
              </a:lnSpc>
              <a:spcBef>
                <a:spcPts val="1600"/>
              </a:spcBef>
              <a:spcAft>
                <a:spcPts val="1600"/>
              </a:spcAft>
              <a:buClr>
                <a:schemeClr val="dk2"/>
              </a:buClr>
              <a:buSzPts val="2100"/>
              <a:buFont typeface="Roboto Condensed"/>
              <a:buChar char="●"/>
            </a:pPr>
            <a:r>
              <a:rPr lang="en" sz="2100" i="1">
                <a:solidFill>
                  <a:schemeClr val="dk2"/>
                </a:solidFill>
                <a:latin typeface="Roboto Condensed"/>
                <a:ea typeface="Roboto Condensed"/>
                <a:cs typeface="Roboto Condensed"/>
                <a:sym typeface="Roboto Condensed"/>
              </a:rPr>
              <a:t>Provide practical assistance and support </a:t>
            </a:r>
            <a:r>
              <a:rPr lang="en" sz="2100">
                <a:solidFill>
                  <a:schemeClr val="dk2"/>
                </a:solidFill>
                <a:latin typeface="Roboto Condensed"/>
                <a:ea typeface="Roboto Condensed"/>
                <a:cs typeface="Roboto Condensed"/>
                <a:sym typeface="Roboto Condensed"/>
              </a:rPr>
              <a:t>to state teams through regular ELH virtual convenings as well as individualized state support.</a:t>
            </a:r>
            <a:endParaRPr sz="2100">
              <a:solidFill>
                <a:schemeClr val="dk2"/>
              </a:solidFill>
              <a:latin typeface="Roboto Condensed"/>
              <a:ea typeface="Roboto Condensed"/>
              <a:cs typeface="Roboto Condensed"/>
              <a:sym typeface="Roboto Condense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9"/>
          <p:cNvSpPr txBox="1">
            <a:spLocks noGrp="1"/>
          </p:cNvSpPr>
          <p:nvPr>
            <p:ph type="title"/>
          </p:nvPr>
        </p:nvSpPr>
        <p:spPr>
          <a:xfrm>
            <a:off x="311700" y="173425"/>
            <a:ext cx="8520600" cy="62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3000"/>
              <a:buNone/>
            </a:pPr>
            <a:r>
              <a:rPr lang="en" sz="2800" u="sng">
                <a:solidFill>
                  <a:schemeClr val="hlink"/>
                </a:solidFill>
                <a:hlinkClick r:id="rId3"/>
              </a:rPr>
              <a:t>ELH 2022: A National Convening on Student Homelessness</a:t>
            </a:r>
            <a:endParaRPr sz="2800"/>
          </a:p>
        </p:txBody>
      </p:sp>
      <p:sp>
        <p:nvSpPr>
          <p:cNvPr id="110" name="Google Shape;110;p9"/>
          <p:cNvSpPr txBox="1"/>
          <p:nvPr/>
        </p:nvSpPr>
        <p:spPr>
          <a:xfrm>
            <a:off x="4675400" y="714162"/>
            <a:ext cx="3919800" cy="2085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1200"/>
              </a:spcBef>
              <a:spcAft>
                <a:spcPts val="0"/>
              </a:spcAft>
              <a:buNone/>
            </a:pPr>
            <a:r>
              <a:rPr lang="en" sz="1500" b="0" i="0" u="none" strike="noStrike" cap="none" dirty="0">
                <a:solidFill>
                  <a:srgbClr val="222222"/>
                </a:solidFill>
                <a:latin typeface="Roboto Condensed"/>
                <a:ea typeface="Roboto Condensed"/>
                <a:cs typeface="Roboto Condensed"/>
                <a:sym typeface="Roboto Condensed"/>
              </a:rPr>
              <a:t>Participants will:</a:t>
            </a:r>
            <a:endParaRPr sz="1500" b="0" i="0" u="none" strike="noStrike" cap="none" dirty="0">
              <a:solidFill>
                <a:srgbClr val="222222"/>
              </a:solidFill>
              <a:latin typeface="Roboto Condensed"/>
              <a:ea typeface="Roboto Condensed"/>
              <a:cs typeface="Roboto Condensed"/>
              <a:sym typeface="Roboto Condensed"/>
            </a:endParaRPr>
          </a:p>
          <a:p>
            <a:pPr marL="457200" marR="0" lvl="0" indent="-323850" algn="l" rtl="0">
              <a:lnSpc>
                <a:spcPct val="115000"/>
              </a:lnSpc>
              <a:spcBef>
                <a:spcPts val="0"/>
              </a:spcBef>
              <a:spcAft>
                <a:spcPts val="0"/>
              </a:spcAft>
              <a:buClr>
                <a:srgbClr val="222222"/>
              </a:buClr>
              <a:buSzPts val="1500"/>
              <a:buFont typeface="Roboto Condensed"/>
              <a:buChar char="●"/>
            </a:pPr>
            <a:r>
              <a:rPr lang="en" sz="1500" dirty="0">
                <a:solidFill>
                  <a:srgbClr val="222222"/>
                </a:solidFill>
                <a:latin typeface="Roboto Condensed"/>
                <a:ea typeface="Roboto Condensed"/>
                <a:cs typeface="Roboto Condensed"/>
                <a:sym typeface="Roboto Condensed"/>
              </a:rPr>
              <a:t>Build state/local teams</a:t>
            </a:r>
            <a:endParaRPr sz="1500" dirty="0">
              <a:solidFill>
                <a:srgbClr val="222222"/>
              </a:solidFill>
              <a:latin typeface="Roboto Condensed"/>
              <a:ea typeface="Roboto Condensed"/>
              <a:cs typeface="Roboto Condensed"/>
              <a:sym typeface="Roboto Condensed"/>
            </a:endParaRPr>
          </a:p>
          <a:p>
            <a:pPr marL="457200" marR="0" lvl="0" indent="-323850" algn="l" rtl="0">
              <a:lnSpc>
                <a:spcPct val="115000"/>
              </a:lnSpc>
              <a:spcBef>
                <a:spcPts val="0"/>
              </a:spcBef>
              <a:spcAft>
                <a:spcPts val="0"/>
              </a:spcAft>
              <a:buClr>
                <a:srgbClr val="222222"/>
              </a:buClr>
              <a:buSzPts val="1500"/>
              <a:buFont typeface="Roboto Condensed"/>
              <a:buChar char="●"/>
            </a:pPr>
            <a:r>
              <a:rPr lang="en" sz="1500" b="0" i="0" u="none" strike="noStrike" cap="none" dirty="0">
                <a:solidFill>
                  <a:srgbClr val="222222"/>
                </a:solidFill>
                <a:latin typeface="Roboto Condensed"/>
                <a:ea typeface="Roboto Condensed"/>
                <a:cs typeface="Roboto Condensed"/>
                <a:sym typeface="Roboto Condensed"/>
              </a:rPr>
              <a:t>Learn and plan specific strategies to advance ELH’s goals</a:t>
            </a:r>
            <a:endParaRPr dirty="0"/>
          </a:p>
          <a:p>
            <a:pPr marL="457200" marR="0" lvl="0" indent="-323850" algn="l" rtl="0">
              <a:lnSpc>
                <a:spcPct val="115000"/>
              </a:lnSpc>
              <a:spcBef>
                <a:spcPts val="0"/>
              </a:spcBef>
              <a:spcAft>
                <a:spcPts val="0"/>
              </a:spcAft>
              <a:buClr>
                <a:srgbClr val="222222"/>
              </a:buClr>
              <a:buSzPts val="1500"/>
              <a:buFont typeface="Roboto Condensed"/>
              <a:buChar char="●"/>
            </a:pPr>
            <a:r>
              <a:rPr lang="en" sz="1500" b="0" i="0" u="none" strike="noStrike" cap="none" dirty="0">
                <a:solidFill>
                  <a:srgbClr val="222222"/>
                </a:solidFill>
                <a:latin typeface="Roboto Condensed"/>
                <a:ea typeface="Roboto Condensed"/>
                <a:cs typeface="Roboto Condensed"/>
                <a:sym typeface="Roboto Condensed"/>
              </a:rPr>
              <a:t>Receive hands-on support from expert practitioners, so they can begin implementing those strategies as soon as they return, and develop them over time. </a:t>
            </a:r>
            <a:endParaRPr sz="1500" b="0" i="0" u="none" strike="noStrike" cap="none" dirty="0">
              <a:solidFill>
                <a:srgbClr val="222222"/>
              </a:solidFill>
              <a:latin typeface="Roboto Condensed"/>
              <a:ea typeface="Roboto Condensed"/>
              <a:cs typeface="Roboto Condensed"/>
              <a:sym typeface="Roboto Condensed"/>
            </a:endParaRPr>
          </a:p>
          <a:p>
            <a:pPr marL="457200" marR="0" lvl="0" indent="-323850" algn="l" rtl="0">
              <a:lnSpc>
                <a:spcPct val="115000"/>
              </a:lnSpc>
              <a:spcBef>
                <a:spcPts val="0"/>
              </a:spcBef>
              <a:spcAft>
                <a:spcPts val="0"/>
              </a:spcAft>
              <a:buClr>
                <a:srgbClr val="222222"/>
              </a:buClr>
              <a:buSzPts val="1500"/>
              <a:buFont typeface="Roboto Condensed"/>
              <a:buChar char="●"/>
            </a:pPr>
            <a:r>
              <a:rPr lang="en" sz="1500" b="0" i="0" u="none" strike="noStrike" cap="none" dirty="0">
                <a:solidFill>
                  <a:srgbClr val="222222"/>
                </a:solidFill>
                <a:latin typeface="Roboto Condensed"/>
                <a:ea typeface="Roboto Condensed"/>
                <a:cs typeface="Roboto Condensed"/>
                <a:sym typeface="Roboto Condensed"/>
              </a:rPr>
              <a:t>Receive session synopses in advance, and a proceedings document after the event. </a:t>
            </a:r>
            <a:endParaRPr dirty="0"/>
          </a:p>
          <a:p>
            <a:pPr marL="457200" marR="0" lvl="0" indent="-323850" algn="l" rtl="0">
              <a:lnSpc>
                <a:spcPct val="115000"/>
              </a:lnSpc>
              <a:spcBef>
                <a:spcPts val="0"/>
              </a:spcBef>
              <a:spcAft>
                <a:spcPts val="0"/>
              </a:spcAft>
              <a:buClr>
                <a:srgbClr val="222222"/>
              </a:buClr>
              <a:buSzPts val="1500"/>
              <a:buFont typeface="Roboto Condensed"/>
              <a:buChar char="●"/>
            </a:pPr>
            <a:r>
              <a:rPr lang="en" sz="1500" b="1" i="0" u="none" strike="noStrike" cap="none" dirty="0">
                <a:solidFill>
                  <a:srgbClr val="7030A0"/>
                </a:solidFill>
                <a:latin typeface="Roboto Condensed"/>
                <a:ea typeface="Roboto Condensed"/>
                <a:cs typeface="Roboto Condensed"/>
                <a:sym typeface="Roboto Condensed"/>
              </a:rPr>
              <a:t>REGISTRATION OPENS: MAY 2022</a:t>
            </a:r>
            <a:endParaRPr dirty="0"/>
          </a:p>
          <a:p>
            <a:pPr marL="457200" marR="0" lvl="0" indent="-323850" algn="l" rtl="0">
              <a:lnSpc>
                <a:spcPct val="115000"/>
              </a:lnSpc>
              <a:spcBef>
                <a:spcPts val="0"/>
              </a:spcBef>
              <a:spcAft>
                <a:spcPts val="0"/>
              </a:spcAft>
              <a:buClr>
                <a:srgbClr val="222222"/>
              </a:buClr>
              <a:buSzPts val="1500"/>
              <a:buFont typeface="Roboto Condensed"/>
              <a:buChar char="●"/>
            </a:pPr>
            <a:r>
              <a:rPr lang="en" sz="1500" b="0" i="0" u="none" strike="noStrike" cap="none" dirty="0">
                <a:solidFill>
                  <a:srgbClr val="222222"/>
                </a:solidFill>
                <a:latin typeface="Roboto Condensed"/>
                <a:ea typeface="Roboto Condensed"/>
                <a:cs typeface="Roboto Condensed"/>
                <a:sym typeface="Roboto Condensed"/>
              </a:rPr>
              <a:t>Advance registration window for state coordinators</a:t>
            </a:r>
            <a:endParaRPr sz="1500" b="0" i="0" u="none" strike="noStrike" cap="none" dirty="0">
              <a:solidFill>
                <a:srgbClr val="222222"/>
              </a:solidFill>
              <a:latin typeface="Roboto Condensed"/>
              <a:ea typeface="Roboto Condensed"/>
              <a:cs typeface="Roboto Condensed"/>
              <a:sym typeface="Roboto Condensed"/>
            </a:endParaRPr>
          </a:p>
        </p:txBody>
      </p:sp>
      <p:sp>
        <p:nvSpPr>
          <p:cNvPr id="111" name="Google Shape;111;p9"/>
          <p:cNvSpPr txBox="1"/>
          <p:nvPr/>
        </p:nvSpPr>
        <p:spPr>
          <a:xfrm>
            <a:off x="311700" y="3026025"/>
            <a:ext cx="3874800" cy="1639200"/>
          </a:xfrm>
          <a:prstGeom prst="rect">
            <a:avLst/>
          </a:prstGeom>
          <a:solidFill>
            <a:srgbClr val="C2C2C2"/>
          </a:solidFill>
          <a:ln>
            <a:noFill/>
          </a:ln>
        </p:spPr>
        <p:txBody>
          <a:bodyPr spcFirstLastPara="1" wrap="square" lIns="91425" tIns="91425" rIns="91425" bIns="91425" anchor="t" anchorCtr="0">
            <a:spAutoFit/>
          </a:bodyPr>
          <a:lstStyle/>
          <a:p>
            <a:pPr marL="457200" marR="0" lvl="0" indent="-317500" algn="l" rtl="0">
              <a:lnSpc>
                <a:spcPct val="115000"/>
              </a:lnSpc>
              <a:spcBef>
                <a:spcPts val="0"/>
              </a:spcBef>
              <a:spcAft>
                <a:spcPts val="0"/>
              </a:spcAft>
              <a:buClr>
                <a:schemeClr val="dk2"/>
              </a:buClr>
              <a:buSzPts val="1400"/>
              <a:buFont typeface="Roboto Condensed"/>
              <a:buChar char="●"/>
            </a:pPr>
            <a:r>
              <a:rPr lang="en" sz="1400" b="0" i="0" u="none" strike="noStrike" cap="none">
                <a:solidFill>
                  <a:schemeClr val="dk2"/>
                </a:solidFill>
                <a:latin typeface="Roboto Condensed"/>
                <a:ea typeface="Roboto Condensed"/>
                <a:cs typeface="Roboto Condensed"/>
                <a:sym typeface="Roboto Condensed"/>
              </a:rPr>
              <a:t>Date changed due to COVID-19 pandemic: March 6-8, 2022, Austin TX </a:t>
            </a:r>
            <a:endParaRPr sz="1400" b="0" i="0" u="none" strike="noStrike" cap="none">
              <a:solidFill>
                <a:schemeClr val="dk2"/>
              </a:solidFill>
              <a:latin typeface="Roboto Condensed"/>
              <a:ea typeface="Roboto Condensed"/>
              <a:cs typeface="Roboto Condensed"/>
              <a:sym typeface="Roboto Condensed"/>
            </a:endParaRPr>
          </a:p>
          <a:p>
            <a:pPr marL="457200" marR="0" lvl="0" indent="-317500" algn="l" rtl="0">
              <a:lnSpc>
                <a:spcPct val="115000"/>
              </a:lnSpc>
              <a:spcBef>
                <a:spcPts val="0"/>
              </a:spcBef>
              <a:spcAft>
                <a:spcPts val="0"/>
              </a:spcAft>
              <a:buClr>
                <a:schemeClr val="dk2"/>
              </a:buClr>
              <a:buSzPts val="1400"/>
              <a:buFont typeface="Roboto Condensed"/>
              <a:buChar char="●"/>
            </a:pPr>
            <a:r>
              <a:rPr lang="en" sz="1400" b="0" i="0" u="none" strike="noStrike" cap="none">
                <a:solidFill>
                  <a:srgbClr val="222222"/>
                </a:solidFill>
                <a:latin typeface="Roboto Condensed"/>
                <a:ea typeface="Roboto Condensed"/>
                <a:cs typeface="Roboto Condensed"/>
                <a:sym typeface="Roboto Condensed"/>
              </a:rPr>
              <a:t>Two-day intersectional event will highlight proven practices from across the country and bring stakeholders together for facilitated action-planning.</a:t>
            </a:r>
            <a:endParaRPr sz="1400" b="0" i="0" u="none" strike="noStrike" cap="none">
              <a:solidFill>
                <a:srgbClr val="000000"/>
              </a:solidFill>
              <a:latin typeface="Arial"/>
              <a:ea typeface="Arial"/>
              <a:cs typeface="Arial"/>
              <a:sym typeface="Arial"/>
            </a:endParaRPr>
          </a:p>
        </p:txBody>
      </p:sp>
      <p:pic>
        <p:nvPicPr>
          <p:cNvPr id="112" name="Google Shape;112;p9"/>
          <p:cNvPicPr preferRelativeResize="0"/>
          <p:nvPr/>
        </p:nvPicPr>
        <p:blipFill>
          <a:blip r:embed="rId4">
            <a:alphaModFix/>
          </a:blip>
          <a:stretch>
            <a:fillRect/>
          </a:stretch>
        </p:blipFill>
        <p:spPr>
          <a:xfrm>
            <a:off x="311700" y="955925"/>
            <a:ext cx="3874776" cy="1715396"/>
          </a:xfrm>
          <a:prstGeom prst="rect">
            <a:avLst/>
          </a:prstGeom>
          <a:noFill/>
          <a:ln>
            <a:noFill/>
          </a:ln>
        </p:spPr>
      </p:pic>
    </p:spTree>
  </p:cSld>
  <p:clrMapOvr>
    <a:masterClrMapping/>
  </p:clrMapOvr>
</p:sld>
</file>

<file path=ppt/theme/theme1.xml><?xml version="1.0" encoding="utf-8"?>
<a:theme xmlns:a="http://schemas.openxmlformats.org/drawingml/2006/main"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761E86"/>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768</Words>
  <Application>Microsoft Macintosh PowerPoint</Application>
  <PresentationFormat>On-screen Show (16:9)</PresentationFormat>
  <Paragraphs>97</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Source Sans Pro</vt:lpstr>
      <vt:lpstr>Roboto Condensed</vt:lpstr>
      <vt:lpstr>Questrial</vt:lpstr>
      <vt:lpstr>Roboto</vt:lpstr>
      <vt:lpstr>Arial</vt:lpstr>
      <vt:lpstr>Noto Sans Symbols</vt:lpstr>
      <vt:lpstr>Impact</vt:lpstr>
      <vt:lpstr>Twentieth Century</vt:lpstr>
      <vt:lpstr>Plum</vt:lpstr>
      <vt:lpstr>PowerPoint Presentation</vt:lpstr>
      <vt:lpstr>PowerPoint Presentation</vt:lpstr>
      <vt:lpstr>PowerPoint Presentation</vt:lpstr>
      <vt:lpstr>Contact Information</vt:lpstr>
      <vt:lpstr>Federal Policy Highlights</vt:lpstr>
      <vt:lpstr>State Policy Highlights</vt:lpstr>
      <vt:lpstr>Education Leads Home: A National Campaign Building Stronger Futures for Homeless Students </vt:lpstr>
      <vt:lpstr>ELH 2021 Community of Practice:  Practical Support for Systemic Change at the State Level</vt:lpstr>
      <vt:lpstr>ELH 2022: A National Convening on Student Homelessness</vt:lpstr>
      <vt:lpstr>New Resources</vt:lpstr>
      <vt:lpstr>Hot Topic: Vaccines and Unaccompanied Youth</vt:lpstr>
      <vt:lpstr>Upcoming Resources: Coming Soon!</vt:lpstr>
      <vt:lpstr>Webinar Series</vt:lpstr>
      <vt:lpstr>Youth Leadership &amp; Scholarship Program</vt:lpstr>
      <vt:lpstr>STAY IN TOUCH!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Barbara Duffield</cp:lastModifiedBy>
  <cp:revision>3</cp:revision>
  <dcterms:modified xsi:type="dcterms:W3CDTF">2021-04-29T01:30:45Z</dcterms:modified>
</cp:coreProperties>
</file>