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89" r:id="rId2"/>
    <p:sldId id="257" r:id="rId3"/>
    <p:sldId id="283" r:id="rId4"/>
    <p:sldId id="259" r:id="rId5"/>
    <p:sldId id="262" r:id="rId6"/>
    <p:sldId id="285" r:id="rId7"/>
    <p:sldId id="288" r:id="rId8"/>
    <p:sldId id="287" r:id="rId9"/>
    <p:sldId id="286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258" autoAdjust="0"/>
    <p:restoredTop sz="94660"/>
  </p:normalViewPr>
  <p:slideViewPr>
    <p:cSldViewPr snapToGrid="0">
      <p:cViewPr varScale="1">
        <p:scale>
          <a:sx n="64" d="100"/>
          <a:sy n="64" d="100"/>
        </p:scale>
        <p:origin x="476" y="4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53B91C1-BF0C-4726-A77E-BDD77CF5115A}" type="datetimeFigureOut">
              <a:rPr lang="en-US" smtClean="0"/>
              <a:t>4/26/2021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B436CE8-88E4-41FE-AE74-75CCD247BB7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05792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Dukes displays while people log in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92E6B8D-CCF5-4141-8DCA-DE7D081941FD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99278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278E25-2C93-40C2-9F0D-4CA9953A876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2C66355-9142-431E-9690-0D529553425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930D33A-A91F-4358-A262-32585C2DC8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26D03-6144-DC49-B21F-82CBB633557B}" type="datetime1">
              <a:rPr lang="en-US" smtClean="0"/>
              <a:t>4/26/2021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9855747-87BD-4137-9561-1786503FE5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Tisha R. Tallman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9B4A312-2DD5-44E7-BA55-B993C1C2C7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8E9CF1-5951-4583-8447-17063DCF80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54121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64E69F-54C1-4AD0-BFCC-9476287AE9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304BE3F-3882-4241-ACB6-2B53BE29D22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864EA79-8DA2-4F4A-86D3-6EC28B7FBA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82AD54-BE90-D944-84D3-9DE6C5F101E7}" type="datetime1">
              <a:rPr lang="en-US" smtClean="0"/>
              <a:t>4/26/2021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0F0EA2F-4422-4751-ABF3-13B575C75B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Tisha R. Tallman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38AA472-062E-4F32-B8FC-5E5068A655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8E9CF1-5951-4583-8447-17063DCF80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46095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6A95019-72E2-40C4-8028-205659C897E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081D456-0745-4F77-AEA7-143E1989E8C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32AFEC8-4AA5-484C-AC1B-08258BA522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3BB07F-DE9C-2A43-A7AF-08BE74431DA7}" type="datetime1">
              <a:rPr lang="en-US" smtClean="0"/>
              <a:t>4/26/2021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2EBB7BB-21EC-499A-AD62-EF13B1ABBA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Tisha R. Tallman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04F4639-BC80-483C-8104-10C7D07FD8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8E9CF1-5951-4583-8447-17063DCF80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305157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- 3 photos">
    <p:bg>
      <p:bgPr>
        <a:solidFill>
          <a:srgbClr val="91A5A0">
            <a:alpha val="2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BAB86A-E3E8-48BB-9F5B-EEC76A73EF4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09600" y="3426748"/>
            <a:ext cx="10972800" cy="1828800"/>
          </a:xfrm>
        </p:spPr>
        <p:txBody>
          <a:bodyPr anchor="ctr" anchorCtr="0">
            <a:normAutofit/>
          </a:bodyPr>
          <a:lstStyle>
            <a:lvl1pPr algn="ctr">
              <a:defRPr sz="4800" b="1">
                <a:solidFill>
                  <a:srgbClr val="2D696E"/>
                </a:solidFill>
                <a:latin typeface="Garamond" panose="02020404030301010803" pitchFamily="18" charset="0"/>
                <a:cs typeface="Helvetica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3EE93C3-FF8D-4A7C-90C7-D3A5B315524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09600" y="5245037"/>
            <a:ext cx="10972800" cy="914400"/>
          </a:xfrm>
        </p:spPr>
        <p:txBody>
          <a:bodyPr anchor="ctr" anchorCtr="0">
            <a:normAutofit/>
          </a:bodyPr>
          <a:lstStyle>
            <a:lvl1pPr marL="0" indent="0" algn="ctr">
              <a:buNone/>
              <a:defRPr sz="2800">
                <a:solidFill>
                  <a:srgbClr val="404040"/>
                </a:solidFill>
                <a:latin typeface="+mj-lt"/>
                <a:cs typeface="Helvetica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B45702D8-2DD5-4294-A762-C515332860F5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959740" y="698563"/>
            <a:ext cx="2286000" cy="2286000"/>
          </a:xfrm>
          <a:ln>
            <a:solidFill>
              <a:srgbClr val="91A5A0"/>
            </a:solidFill>
          </a:ln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Add picture here</a:t>
            </a:r>
          </a:p>
        </p:txBody>
      </p:sp>
      <p:sp>
        <p:nvSpPr>
          <p:cNvPr id="18" name="Picture Placeholder 4">
            <a:extLst>
              <a:ext uri="{FF2B5EF4-FFF2-40B4-BE49-F238E27FC236}">
                <a16:creationId xmlns:a16="http://schemas.microsoft.com/office/drawing/2014/main" id="{5777A109-2FF0-4A4F-866C-00B1106A1EBF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8946262" y="698563"/>
            <a:ext cx="2286000" cy="2286000"/>
          </a:xfrm>
          <a:ln>
            <a:solidFill>
              <a:srgbClr val="91A5A0"/>
            </a:solidFill>
          </a:ln>
        </p:spPr>
        <p:txBody>
          <a:bodyPr/>
          <a:lstStyle>
            <a:lvl1pPr marL="228600" marR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>
                <a:solidFill>
                  <a:schemeClr val="bg1"/>
                </a:solidFill>
              </a:defRPr>
            </a:lvl1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Add picture here</a:t>
            </a:r>
          </a:p>
        </p:txBody>
      </p:sp>
      <p:sp>
        <p:nvSpPr>
          <p:cNvPr id="19" name="Picture Placeholder 4">
            <a:extLst>
              <a:ext uri="{FF2B5EF4-FFF2-40B4-BE49-F238E27FC236}">
                <a16:creationId xmlns:a16="http://schemas.microsoft.com/office/drawing/2014/main" id="{4081AD13-F758-4B4F-8088-C6560E133E01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4953000" y="698563"/>
            <a:ext cx="2286000" cy="2286000"/>
          </a:xfrm>
          <a:ln>
            <a:solidFill>
              <a:srgbClr val="91A5A0"/>
            </a:solidFill>
          </a:ln>
        </p:spPr>
        <p:txBody>
          <a:bodyPr/>
          <a:lstStyle>
            <a:lvl1pPr marL="228600" marR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>
                <a:solidFill>
                  <a:schemeClr val="bg1"/>
                </a:solidFill>
              </a:defRPr>
            </a:lvl1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Add picture here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5F7F1FDC-F455-4CBA-B5E9-FFD46D24F14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40784" y="5664496"/>
            <a:ext cx="1040080" cy="9143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30654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5FAC43-D87A-4EE5-9A99-4FCC9B001D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02CC6BA-BD0D-4B16-B3A7-7DFFC889CC3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C7E71E6-F76F-4651-9774-1D6114DB36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4B5A4C-A433-8E44-8764-89355B559A9C}" type="datetime1">
              <a:rPr lang="en-US" smtClean="0"/>
              <a:t>4/26/2021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EDB116D-58C7-4DB0-B722-CF92B55681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Tisha R. Tallman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3ABF1C4-7FD8-475C-93CA-C58CF60626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8E9CF1-5951-4583-8447-17063DCF80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8323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43C128-203F-4BF5-9178-4956ADBD69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8CF4050-6C83-4CED-B11E-C40F5634945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6612275-DFAD-4D3C-ADC1-166D0F1275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F48EE9-3570-A943-935E-F07E0C8D4EAF}" type="datetime1">
              <a:rPr lang="en-US" smtClean="0"/>
              <a:t>4/26/2021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90A9F3A-C6B6-41A2-A178-FD75937551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Tisha R. Tallman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08BC7B0-1F15-4E0A-BDFB-E48D874BBA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8E9CF1-5951-4583-8447-17063DCF80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99128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2846ED-5D70-4E67-AE3B-D6BE3081CF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7F7BED7-0675-4678-904C-831CA2D6D40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50DE866-0895-48C1-B402-3DC0A299E9D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E69DFD8-7FE4-4826-B1C6-27FEFB3581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A96919-549A-D947-98FA-8F6220E0B788}" type="datetime1">
              <a:rPr lang="en-US" smtClean="0"/>
              <a:t>4/26/2021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C19DBBC-0873-45DC-A5C3-67F766E596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Tisha R. Tallman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223E9BC-0D3C-4F7F-9097-D3EF3EB157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8E9CF1-5951-4583-8447-17063DCF80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6949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2E2315-5A49-40C4-AE77-BD6DA16289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7374A52-B07B-42B8-BC80-EF814BE5551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5F1BBBF-F998-434C-8805-B61BD5D7573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CD829C5-1A0A-4E25-AD32-72185B01497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5EAB2DD-8F89-4A07-8AEE-044E35EE7E4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499EBFC-5B0E-497E-BCE2-33EC5BE966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28CB00-D3BD-BD4F-8E76-DDF38DDBF8C7}" type="datetime1">
              <a:rPr lang="en-US" smtClean="0"/>
              <a:t>4/26/2021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A0AB48D-E216-4FEE-B600-D19D470FB3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Tisha R. Tallman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0DC65E0-3656-4556-84CC-C0F78AF005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8E9CF1-5951-4583-8447-17063DCF80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74683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361490-532A-4320-9822-50B867F09E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2930701-F9B8-4541-934C-DA00F12508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9D0F0E-0641-D046-B79C-193C324551C6}" type="datetime1">
              <a:rPr lang="en-US" smtClean="0"/>
              <a:t>4/26/2021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D9E4C87-9CD8-412A-A28A-4F154D0547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Tisha R. Tallman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639609E-7DD2-4C32-9F9A-349537A825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8E9CF1-5951-4583-8447-17063DCF80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94660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A5CD251-831D-4C8B-B550-CEC1350A96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E68083-B2C1-224B-814A-72A5FC2A3F41}" type="datetime1">
              <a:rPr lang="en-US" smtClean="0"/>
              <a:t>4/26/2021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58E99BE-E7A1-4591-BB43-18E6C50BDA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Tisha R. Tallman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FC58702-51AA-426E-AF45-5C6911F02A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8E9CF1-5951-4583-8447-17063DCF80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59468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7A89F1-E1BE-4A4B-9C95-21E495CD57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E6C0286-AA52-4E70-919D-22313EE3281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0F60A86-5973-4667-867E-928E15054AD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A4BAE70-BE5C-4A6B-AE3B-259EE94847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64849D-7C01-D044-8486-8F5BC3DD7234}" type="datetime1">
              <a:rPr lang="en-US" smtClean="0"/>
              <a:t>4/26/2021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2C87D6A-A87B-4D43-800C-9322ABCF1A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Tisha R. Tallman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67E8108-A84F-4F49-B8CF-F578B2A962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8E9CF1-5951-4583-8447-17063DCF80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45844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FE95D9-6A11-4283-B834-7F69E55724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18214DF-3785-4EE9-AF21-B4C3644269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5E316BE-80C5-4D58-8E0C-D0DD151E53A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C874995-089D-41CD-B702-AF86385B01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4228D2-E880-BF43-93FB-09B8821F07D7}" type="datetime1">
              <a:rPr lang="en-US" smtClean="0"/>
              <a:t>4/26/2021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0ABAE0A-6CBC-4450-9DC0-4966AFECFB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Tisha R. Tallman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63378FA-869F-47BB-A29D-6D2F6747D4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8E9CF1-5951-4583-8447-17063DCF80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1061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C23A034-48A7-4AAD-B288-16A3B8C94A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E755CB3-31D5-41C4-8634-19B4C0F89FA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5313B53-C735-495F-8670-287F9BF4939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C64AD47-C7F9-EC47-AF75-DDEE82A2000C}" type="datetime1">
              <a:rPr lang="en-US" smtClean="0"/>
              <a:t>4/26/2021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5281906-957A-43AF-A79B-21A53839F0D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/>
              <a:t>Tisha R. Tallman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8A56040-400E-49E4-9AE3-F5DEA192C47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8E9CF1-5951-4583-8447-17063DCF80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70177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4.jpg"/><Relationship Id="rId4" Type="http://schemas.openxmlformats.org/officeDocument/2006/relationships/image" Target="../media/image3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1">
            <a:extLst>
              <a:ext uri="{FF2B5EF4-FFF2-40B4-BE49-F238E27FC236}">
                <a16:creationId xmlns:a16="http://schemas.microsoft.com/office/drawing/2014/main" id="{023FB5A0-F2AD-46CB-BAAC-F1973DF0C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09600" y="3426748"/>
            <a:ext cx="10972800" cy="1828800"/>
          </a:xfrm>
        </p:spPr>
        <p:txBody>
          <a:bodyPr/>
          <a:lstStyle/>
          <a:p>
            <a:r>
              <a:rPr lang="en-US" dirty="0"/>
              <a:t>Welcome Back!</a:t>
            </a:r>
          </a:p>
        </p:txBody>
      </p:sp>
      <p:sp>
        <p:nvSpPr>
          <p:cNvPr id="13" name="Subtitle 12">
            <a:extLst>
              <a:ext uri="{FF2B5EF4-FFF2-40B4-BE49-F238E27FC236}">
                <a16:creationId xmlns:a16="http://schemas.microsoft.com/office/drawing/2014/main" id="{75774175-F77C-4146-9A75-14B540DF434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09600" y="5245037"/>
            <a:ext cx="10972800" cy="914400"/>
          </a:xfrm>
        </p:spPr>
        <p:txBody>
          <a:bodyPr>
            <a:noAutofit/>
          </a:bodyPr>
          <a:lstStyle/>
          <a:p>
            <a:r>
              <a:rPr lang="en-US" b="1" dirty="0">
                <a:solidFill>
                  <a:schemeClr val="tx1"/>
                </a:solidFill>
              </a:rPr>
              <a:t>NCHE 2021 Annual State Coordinator Meeting</a:t>
            </a:r>
          </a:p>
          <a:p>
            <a:r>
              <a:rPr lang="en-US" b="1" dirty="0"/>
              <a:t>Wednesday, April 28 (</a:t>
            </a:r>
            <a:r>
              <a:rPr lang="en-US" b="1"/>
              <a:t>Day 2)</a:t>
            </a:r>
            <a:endParaRPr lang="en-US" b="1" dirty="0"/>
          </a:p>
          <a:p>
            <a:r>
              <a:rPr lang="en-US" b="1" dirty="0"/>
              <a:t>National Partner Meet and Greet</a:t>
            </a:r>
          </a:p>
        </p:txBody>
      </p:sp>
      <p:pic>
        <p:nvPicPr>
          <p:cNvPr id="23" name="Picture Placeholder 22">
            <a:extLst>
              <a:ext uri="{FF2B5EF4-FFF2-40B4-BE49-F238E27FC236}">
                <a16:creationId xmlns:a16="http://schemas.microsoft.com/office/drawing/2014/main" id="{FAD89FEF-B57F-4EC4-A274-E9E8DD11D43A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494" r="3840"/>
          <a:stretch/>
        </p:blipFill>
        <p:spPr>
          <a:xfrm>
            <a:off x="4953000" y="698563"/>
            <a:ext cx="2286000" cy="2286000"/>
          </a:xfrm>
        </p:spPr>
      </p:pic>
      <p:pic>
        <p:nvPicPr>
          <p:cNvPr id="32" name="Picture Placeholder 31">
            <a:extLst>
              <a:ext uri="{FF2B5EF4-FFF2-40B4-BE49-F238E27FC236}">
                <a16:creationId xmlns:a16="http://schemas.microsoft.com/office/drawing/2014/main" id="{14DA8A0E-F2C6-4694-A4D5-4802DCE09281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211" r="23123"/>
          <a:stretch/>
        </p:blipFill>
        <p:spPr>
          <a:xfrm>
            <a:off x="959740" y="698563"/>
            <a:ext cx="2286000" cy="2286000"/>
          </a:xfrm>
        </p:spPr>
      </p:pic>
      <p:pic>
        <p:nvPicPr>
          <p:cNvPr id="36" name="Picture Placeholder 35">
            <a:extLst>
              <a:ext uri="{FF2B5EF4-FFF2-40B4-BE49-F238E27FC236}">
                <a16:creationId xmlns:a16="http://schemas.microsoft.com/office/drawing/2014/main" id="{8A6D4D30-0EEC-41D6-B249-69EE9DB49AFC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406" r="16406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14433971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6" name="Rectangle 105">
            <a:extLst>
              <a:ext uri="{FF2B5EF4-FFF2-40B4-BE49-F238E27FC236}">
                <a16:creationId xmlns:a16="http://schemas.microsoft.com/office/drawing/2014/main" id="{0240AA30-F69A-4FAF-AE07-47018173A1B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43CCA91-97F8-4AD9-B02D-E3211667811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5346" y="1377942"/>
            <a:ext cx="4658147" cy="1490137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61F47A17-3014-CD47-9D3F-9C4869C806C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59006" y="398702"/>
            <a:ext cx="4584469" cy="3438351"/>
          </a:xfrm>
          <a:prstGeom prst="rect">
            <a:avLst/>
          </a:prstGeom>
        </p:spPr>
      </p:pic>
      <p:sp>
        <p:nvSpPr>
          <p:cNvPr id="108" name="Freeform 5">
            <a:extLst>
              <a:ext uri="{FF2B5EF4-FFF2-40B4-BE49-F238E27FC236}">
                <a16:creationId xmlns:a16="http://schemas.microsoft.com/office/drawing/2014/main" id="{77AE232F-8DC9-433E-8E9F-08B5A83609E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 flipH="1">
            <a:off x="789091" y="4377267"/>
            <a:ext cx="542047" cy="2376459"/>
          </a:xfrm>
          <a:custGeom>
            <a:avLst/>
            <a:gdLst>
              <a:gd name="T0" fmla="*/ 491 w 491"/>
              <a:gd name="T1" fmla="*/ 2247 h 2732"/>
              <a:gd name="T2" fmla="*/ 0 w 491"/>
              <a:gd name="T3" fmla="*/ 2732 h 2732"/>
              <a:gd name="T4" fmla="*/ 0 w 491"/>
              <a:gd name="T5" fmla="*/ 486 h 2732"/>
              <a:gd name="T6" fmla="*/ 491 w 491"/>
              <a:gd name="T7" fmla="*/ 0 h 2732"/>
              <a:gd name="T8" fmla="*/ 491 w 491"/>
              <a:gd name="T9" fmla="*/ 2247 h 2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91" h="2732">
                <a:moveTo>
                  <a:pt x="491" y="2247"/>
                </a:moveTo>
                <a:lnTo>
                  <a:pt x="0" y="2732"/>
                </a:lnTo>
                <a:lnTo>
                  <a:pt x="0" y="486"/>
                </a:lnTo>
                <a:lnTo>
                  <a:pt x="491" y="0"/>
                </a:lnTo>
                <a:lnTo>
                  <a:pt x="491" y="2247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0" name="Freeform 6">
            <a:extLst>
              <a:ext uri="{FF2B5EF4-FFF2-40B4-BE49-F238E27FC236}">
                <a16:creationId xmlns:a16="http://schemas.microsoft.com/office/drawing/2014/main" id="{3B1C58A3-300B-400F-A894-FD8BB10A18B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 flipH="1">
            <a:off x="783841" y="4208147"/>
            <a:ext cx="369761" cy="2121835"/>
          </a:xfrm>
          <a:custGeom>
            <a:avLst/>
            <a:gdLst>
              <a:gd name="T0" fmla="*/ 414 w 414"/>
              <a:gd name="T1" fmla="*/ 2447 h 2447"/>
              <a:gd name="T2" fmla="*/ 0 w 414"/>
              <a:gd name="T3" fmla="*/ 2247 h 2447"/>
              <a:gd name="T4" fmla="*/ 0 w 414"/>
              <a:gd name="T5" fmla="*/ 0 h 2447"/>
              <a:gd name="T6" fmla="*/ 414 w 414"/>
              <a:gd name="T7" fmla="*/ 200 h 2447"/>
              <a:gd name="T8" fmla="*/ 414 w 414"/>
              <a:gd name="T9" fmla="*/ 2447 h 24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14" h="2447">
                <a:moveTo>
                  <a:pt x="414" y="2447"/>
                </a:moveTo>
                <a:lnTo>
                  <a:pt x="0" y="2247"/>
                </a:lnTo>
                <a:lnTo>
                  <a:pt x="0" y="0"/>
                </a:lnTo>
                <a:lnTo>
                  <a:pt x="414" y="200"/>
                </a:lnTo>
                <a:lnTo>
                  <a:pt x="414" y="2447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2" name="Freeform 7">
            <a:extLst>
              <a:ext uri="{FF2B5EF4-FFF2-40B4-BE49-F238E27FC236}">
                <a16:creationId xmlns:a16="http://schemas.microsoft.com/office/drawing/2014/main" id="{6FB69856-A6E3-4654-BD50-6D8E4E75B05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 flipH="1">
            <a:off x="951746" y="4098332"/>
            <a:ext cx="201857" cy="2055805"/>
          </a:xfrm>
          <a:custGeom>
            <a:avLst/>
            <a:gdLst>
              <a:gd name="T0" fmla="*/ 209 w 209"/>
              <a:gd name="T1" fmla="*/ 2246 h 2358"/>
              <a:gd name="T2" fmla="*/ 0 w 209"/>
              <a:gd name="T3" fmla="*/ 2358 h 2358"/>
              <a:gd name="T4" fmla="*/ 0 w 209"/>
              <a:gd name="T5" fmla="*/ 111 h 2358"/>
              <a:gd name="T6" fmla="*/ 209 w 209"/>
              <a:gd name="T7" fmla="*/ 0 h 2358"/>
              <a:gd name="T8" fmla="*/ 209 w 209"/>
              <a:gd name="T9" fmla="*/ 2246 h 23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9" h="2358">
                <a:moveTo>
                  <a:pt x="209" y="2246"/>
                </a:moveTo>
                <a:lnTo>
                  <a:pt x="0" y="2358"/>
                </a:lnTo>
                <a:lnTo>
                  <a:pt x="0" y="111"/>
                </a:lnTo>
                <a:lnTo>
                  <a:pt x="209" y="0"/>
                </a:lnTo>
                <a:lnTo>
                  <a:pt x="209" y="2246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4" name="Freeform 6">
            <a:extLst>
              <a:ext uri="{FF2B5EF4-FFF2-40B4-BE49-F238E27FC236}">
                <a16:creationId xmlns:a16="http://schemas.microsoft.com/office/drawing/2014/main" id="{5190D104-AE08-4129-8996-47C6F063018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11048198" y="4208147"/>
            <a:ext cx="339126" cy="2121835"/>
          </a:xfrm>
          <a:custGeom>
            <a:avLst/>
            <a:gdLst>
              <a:gd name="T0" fmla="*/ 414 w 414"/>
              <a:gd name="T1" fmla="*/ 2447 h 2447"/>
              <a:gd name="T2" fmla="*/ 0 w 414"/>
              <a:gd name="T3" fmla="*/ 2247 h 2447"/>
              <a:gd name="T4" fmla="*/ 0 w 414"/>
              <a:gd name="T5" fmla="*/ 0 h 2447"/>
              <a:gd name="T6" fmla="*/ 414 w 414"/>
              <a:gd name="T7" fmla="*/ 200 h 2447"/>
              <a:gd name="T8" fmla="*/ 414 w 414"/>
              <a:gd name="T9" fmla="*/ 2447 h 24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14" h="2447">
                <a:moveTo>
                  <a:pt x="414" y="2447"/>
                </a:moveTo>
                <a:lnTo>
                  <a:pt x="0" y="2247"/>
                </a:lnTo>
                <a:lnTo>
                  <a:pt x="0" y="0"/>
                </a:lnTo>
                <a:lnTo>
                  <a:pt x="414" y="200"/>
                </a:lnTo>
                <a:lnTo>
                  <a:pt x="414" y="2447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6" name="Freeform 7">
            <a:extLst>
              <a:ext uri="{FF2B5EF4-FFF2-40B4-BE49-F238E27FC236}">
                <a16:creationId xmlns:a16="http://schemas.microsoft.com/office/drawing/2014/main" id="{3B80333C-12BF-46C0-9DDE-043EA600C94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11053721" y="4098333"/>
            <a:ext cx="201857" cy="2055805"/>
          </a:xfrm>
          <a:custGeom>
            <a:avLst/>
            <a:gdLst>
              <a:gd name="T0" fmla="*/ 209 w 209"/>
              <a:gd name="T1" fmla="*/ 2246 h 2358"/>
              <a:gd name="T2" fmla="*/ 0 w 209"/>
              <a:gd name="T3" fmla="*/ 2358 h 2358"/>
              <a:gd name="T4" fmla="*/ 0 w 209"/>
              <a:gd name="T5" fmla="*/ 111 h 2358"/>
              <a:gd name="T6" fmla="*/ 209 w 209"/>
              <a:gd name="T7" fmla="*/ 0 h 2358"/>
              <a:gd name="T8" fmla="*/ 209 w 209"/>
              <a:gd name="T9" fmla="*/ 2246 h 23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9" h="2358">
                <a:moveTo>
                  <a:pt x="209" y="2246"/>
                </a:moveTo>
                <a:lnTo>
                  <a:pt x="0" y="2358"/>
                </a:lnTo>
                <a:lnTo>
                  <a:pt x="0" y="111"/>
                </a:lnTo>
                <a:lnTo>
                  <a:pt x="209" y="0"/>
                </a:lnTo>
                <a:lnTo>
                  <a:pt x="209" y="2246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8" name="Rectangle 8">
            <a:extLst>
              <a:ext uri="{FF2B5EF4-FFF2-40B4-BE49-F238E27FC236}">
                <a16:creationId xmlns:a16="http://schemas.microsoft.com/office/drawing/2014/main" id="{8488CD0F-BED8-464A-B629-B9DF357E239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951447" y="4098334"/>
            <a:ext cx="10304132" cy="196077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E90DB95-39ED-46B8-BBFF-B884262067E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85346" y="4267831"/>
            <a:ext cx="9716883" cy="1071585"/>
          </a:xfrm>
        </p:spPr>
        <p:txBody>
          <a:bodyPr>
            <a:normAutofit/>
          </a:bodyPr>
          <a:lstStyle/>
          <a:p>
            <a:pPr algn="l"/>
            <a:r>
              <a:rPr lang="en-US" sz="4800" dirty="0">
                <a:solidFill>
                  <a:srgbClr val="FEFFFF"/>
                </a:solidFill>
              </a:rPr>
              <a:t>State Coordinator’s Meeting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FB80E93-3991-480C-B2EA-62973728C9C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85346" y="5345714"/>
            <a:ext cx="9762851" cy="538211"/>
          </a:xfrm>
        </p:spPr>
        <p:txBody>
          <a:bodyPr anchor="t">
            <a:normAutofit/>
          </a:bodyPr>
          <a:lstStyle/>
          <a:p>
            <a:pPr algn="l"/>
            <a:r>
              <a:rPr lang="en-US" sz="2000" dirty="0">
                <a:solidFill>
                  <a:srgbClr val="FEFFFF"/>
                </a:solidFill>
              </a:rPr>
              <a:t>Virtual, April  2021</a:t>
            </a:r>
          </a:p>
        </p:txBody>
      </p:sp>
      <p:sp>
        <p:nvSpPr>
          <p:cNvPr id="120" name="Rectangle 8">
            <a:extLst>
              <a:ext uri="{FF2B5EF4-FFF2-40B4-BE49-F238E27FC236}">
                <a16:creationId xmlns:a16="http://schemas.microsoft.com/office/drawing/2014/main" id="{95F7A14D-9BE4-44DE-B304-15B1F3C3801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11387324" y="4377267"/>
            <a:ext cx="801628" cy="195271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3EEA2839-3BC3-4E45-89B8-E7969201C8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463040" y="6381567"/>
            <a:ext cx="5676658" cy="315931"/>
          </a:xfrm>
        </p:spPr>
        <p:txBody>
          <a:bodyPr anchor="ctr">
            <a:normAutofit/>
          </a:bodyPr>
          <a:lstStyle/>
          <a:p>
            <a:pPr algn="l">
              <a:spcAft>
                <a:spcPts val="600"/>
              </a:spcAft>
            </a:pPr>
            <a:r>
              <a:rPr lang="en-US" sz="1000">
                <a:solidFill>
                  <a:srgbClr val="898989"/>
                </a:solidFill>
              </a:rPr>
              <a:t>Tisha R. Tallman</a:t>
            </a:r>
          </a:p>
        </p:txBody>
      </p:sp>
      <p:sp>
        <p:nvSpPr>
          <p:cNvPr id="13" name="Slide Number Placeholder 12">
            <a:extLst>
              <a:ext uri="{FF2B5EF4-FFF2-40B4-BE49-F238E27FC236}">
                <a16:creationId xmlns:a16="http://schemas.microsoft.com/office/drawing/2014/main" id="{3EBF2C41-D0B3-449C-AEE5-6DB06C1486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707624" y="6383066"/>
            <a:ext cx="682311" cy="315931"/>
          </a:xfrm>
        </p:spPr>
        <p:txBody>
          <a:bodyPr anchor="ctr">
            <a:normAutofit/>
          </a:bodyPr>
          <a:lstStyle/>
          <a:p>
            <a:pPr>
              <a:spcAft>
                <a:spcPts val="600"/>
              </a:spcAft>
            </a:pPr>
            <a:fld id="{9D115C25-661A-4225-9FB1-8753E4CCF1B6}" type="slidenum">
              <a:rPr lang="en-US" sz="1000">
                <a:solidFill>
                  <a:srgbClr val="898989"/>
                </a:solidFill>
              </a:rPr>
              <a:pPr>
                <a:spcAft>
                  <a:spcPts val="600"/>
                </a:spcAft>
              </a:pPr>
              <a:t>2</a:t>
            </a:fld>
            <a:endParaRPr lang="en-US" sz="1000">
              <a:solidFill>
                <a:srgbClr val="89898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716869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ECD0BF72-0C4D-44AB-AA6C-FD2587C5D76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0F162F1-E264-450A-B1D7-D96B88B0C0A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111" r="24110" b="-1"/>
          <a:stretch/>
        </p:blipFill>
        <p:spPr>
          <a:xfrm>
            <a:off x="6096000" y="10"/>
            <a:ext cx="6096000" cy="6857990"/>
          </a:xfrm>
          <a:prstGeom prst="rect">
            <a:avLst/>
          </a:prstGeom>
        </p:spPr>
      </p:pic>
      <p:sp>
        <p:nvSpPr>
          <p:cNvPr id="12" name="Freeform 5">
            <a:extLst>
              <a:ext uri="{FF2B5EF4-FFF2-40B4-BE49-F238E27FC236}">
                <a16:creationId xmlns:a16="http://schemas.microsoft.com/office/drawing/2014/main" id="{5523C670-74D7-4ED8-BA51-B6FB6557024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6096000" y="1756600"/>
            <a:ext cx="1080325" cy="4736395"/>
          </a:xfrm>
          <a:custGeom>
            <a:avLst/>
            <a:gdLst>
              <a:gd name="T0" fmla="*/ 491 w 491"/>
              <a:gd name="T1" fmla="*/ 2247 h 2732"/>
              <a:gd name="T2" fmla="*/ 0 w 491"/>
              <a:gd name="T3" fmla="*/ 2732 h 2732"/>
              <a:gd name="T4" fmla="*/ 0 w 491"/>
              <a:gd name="T5" fmla="*/ 486 h 2732"/>
              <a:gd name="T6" fmla="*/ 491 w 491"/>
              <a:gd name="T7" fmla="*/ 0 h 2732"/>
              <a:gd name="T8" fmla="*/ 491 w 491"/>
              <a:gd name="T9" fmla="*/ 2247 h 2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91" h="2732">
                <a:moveTo>
                  <a:pt x="491" y="2247"/>
                </a:moveTo>
                <a:lnTo>
                  <a:pt x="0" y="2732"/>
                </a:lnTo>
                <a:lnTo>
                  <a:pt x="0" y="486"/>
                </a:lnTo>
                <a:lnTo>
                  <a:pt x="491" y="0"/>
                </a:lnTo>
                <a:lnTo>
                  <a:pt x="491" y="2247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Freeform 6">
            <a:extLst>
              <a:ext uri="{FF2B5EF4-FFF2-40B4-BE49-F238E27FC236}">
                <a16:creationId xmlns:a16="http://schemas.microsoft.com/office/drawing/2014/main" id="{BAEEE533-7CA5-4134-A14A-8575F66C614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6488570" y="1357766"/>
            <a:ext cx="687754" cy="4303125"/>
          </a:xfrm>
          <a:custGeom>
            <a:avLst/>
            <a:gdLst>
              <a:gd name="T0" fmla="*/ 414 w 414"/>
              <a:gd name="T1" fmla="*/ 2447 h 2447"/>
              <a:gd name="T2" fmla="*/ 0 w 414"/>
              <a:gd name="T3" fmla="*/ 2247 h 2447"/>
              <a:gd name="T4" fmla="*/ 0 w 414"/>
              <a:gd name="T5" fmla="*/ 0 h 2447"/>
              <a:gd name="T6" fmla="*/ 414 w 414"/>
              <a:gd name="T7" fmla="*/ 200 h 2447"/>
              <a:gd name="T8" fmla="*/ 414 w 414"/>
              <a:gd name="T9" fmla="*/ 2447 h 24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14" h="2447">
                <a:moveTo>
                  <a:pt x="414" y="2447"/>
                </a:moveTo>
                <a:lnTo>
                  <a:pt x="0" y="2247"/>
                </a:lnTo>
                <a:lnTo>
                  <a:pt x="0" y="0"/>
                </a:lnTo>
                <a:lnTo>
                  <a:pt x="414" y="200"/>
                </a:lnTo>
                <a:lnTo>
                  <a:pt x="414" y="2447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" name="Freeform 7">
            <a:extLst>
              <a:ext uri="{FF2B5EF4-FFF2-40B4-BE49-F238E27FC236}">
                <a16:creationId xmlns:a16="http://schemas.microsoft.com/office/drawing/2014/main" id="{E64B7817-E956-406B-A85B-5AEF36B1F50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6490581" y="1135060"/>
            <a:ext cx="409371" cy="4169215"/>
          </a:xfrm>
          <a:custGeom>
            <a:avLst/>
            <a:gdLst>
              <a:gd name="T0" fmla="*/ 209 w 209"/>
              <a:gd name="T1" fmla="*/ 2246 h 2358"/>
              <a:gd name="T2" fmla="*/ 0 w 209"/>
              <a:gd name="T3" fmla="*/ 2358 h 2358"/>
              <a:gd name="T4" fmla="*/ 0 w 209"/>
              <a:gd name="T5" fmla="*/ 111 h 2358"/>
              <a:gd name="T6" fmla="*/ 209 w 209"/>
              <a:gd name="T7" fmla="*/ 0 h 2358"/>
              <a:gd name="T8" fmla="*/ 209 w 209"/>
              <a:gd name="T9" fmla="*/ 2246 h 23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9" h="2358">
                <a:moveTo>
                  <a:pt x="209" y="2246"/>
                </a:moveTo>
                <a:lnTo>
                  <a:pt x="0" y="2358"/>
                </a:lnTo>
                <a:lnTo>
                  <a:pt x="0" y="111"/>
                </a:lnTo>
                <a:lnTo>
                  <a:pt x="209" y="0"/>
                </a:lnTo>
                <a:lnTo>
                  <a:pt x="209" y="2246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" name="Rectangle 8">
            <a:extLst>
              <a:ext uri="{FF2B5EF4-FFF2-40B4-BE49-F238E27FC236}">
                <a16:creationId xmlns:a16="http://schemas.microsoft.com/office/drawing/2014/main" id="{92FC9C1F-8CBA-4083-8724-3735C556D84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795528" y="1124043"/>
            <a:ext cx="6105065" cy="39781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FBB0179-0037-4619-B943-9E681C7664E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19917" y="1445775"/>
            <a:ext cx="5437074" cy="3342435"/>
          </a:xfrm>
        </p:spPr>
        <p:txBody>
          <a:bodyPr anchor="b">
            <a:normAutofit/>
          </a:bodyPr>
          <a:lstStyle/>
          <a:p>
            <a:pPr algn="l"/>
            <a:r>
              <a:rPr lang="en-US" sz="5400">
                <a:solidFill>
                  <a:srgbClr val="FFFFFF"/>
                </a:solidFill>
              </a:rPr>
              <a:t>Mission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CEE5E4B-267C-4A6D-B865-97FDED55FED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95529" y="5226525"/>
            <a:ext cx="5024099" cy="1155987"/>
          </a:xfrm>
        </p:spPr>
        <p:txBody>
          <a:bodyPr anchor="t">
            <a:normAutofit/>
          </a:bodyPr>
          <a:lstStyle/>
          <a:p>
            <a:pPr algn="r"/>
            <a:r>
              <a:rPr lang="en-US" sz="1500" i="1" dirty="0"/>
              <a:t>“Dedicated to ensuring educational equity and excellence for children and youth experiencing homelessness including high mobility through collaboration, learning, leadership and capacity building of our members”</a:t>
            </a:r>
          </a:p>
          <a:p>
            <a:pPr algn="r"/>
            <a:endParaRPr lang="en-US" sz="1500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2B2D70C-E063-B049-9ACF-A909772361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Tisha R. Tallman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A61ED2C-C22D-C449-A7B4-0E5246A19B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8E9CF1-5951-4583-8447-17063DCF8036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325587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8" name="Rectangle 37">
            <a:extLst>
              <a:ext uri="{FF2B5EF4-FFF2-40B4-BE49-F238E27FC236}">
                <a16:creationId xmlns:a16="http://schemas.microsoft.com/office/drawing/2014/main" id="{BBBFB90B-E188-4527-9DB1-052924355A2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497825FB-4743-9744-AB6F-A7CA1620F25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000"/>
          <a:stretch/>
        </p:blipFill>
        <p:spPr>
          <a:xfrm rot="10800000">
            <a:off x="6095997" y="10"/>
            <a:ext cx="6096000" cy="342899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4B8B0EEE-0AD4-9548-B54A-38DF7FC40F0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150" b="3850"/>
          <a:stretch/>
        </p:blipFill>
        <p:spPr>
          <a:xfrm rot="10800000">
            <a:off x="6096000" y="3429000"/>
            <a:ext cx="6096003" cy="3429000"/>
          </a:xfrm>
          <a:prstGeom prst="rect">
            <a:avLst/>
          </a:prstGeom>
        </p:spPr>
      </p:pic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id="{44D0821D-2F5D-44D2-90A2-EF08149AF0A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>
            <a:off x="6092952" y="3429000"/>
            <a:ext cx="6099048" cy="0"/>
          </a:xfrm>
          <a:prstGeom prst="line">
            <a:avLst/>
          </a:prstGeom>
          <a:ln w="12700">
            <a:solidFill>
              <a:srgbClr val="FE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Freeform 5">
            <a:extLst>
              <a:ext uri="{FF2B5EF4-FFF2-40B4-BE49-F238E27FC236}">
                <a16:creationId xmlns:a16="http://schemas.microsoft.com/office/drawing/2014/main" id="{5523C670-74D7-4ED8-BA51-B6FB6557024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6096000" y="1756600"/>
            <a:ext cx="1080325" cy="4736395"/>
          </a:xfrm>
          <a:custGeom>
            <a:avLst/>
            <a:gdLst>
              <a:gd name="T0" fmla="*/ 491 w 491"/>
              <a:gd name="T1" fmla="*/ 2247 h 2732"/>
              <a:gd name="T2" fmla="*/ 0 w 491"/>
              <a:gd name="T3" fmla="*/ 2732 h 2732"/>
              <a:gd name="T4" fmla="*/ 0 w 491"/>
              <a:gd name="T5" fmla="*/ 486 h 2732"/>
              <a:gd name="T6" fmla="*/ 491 w 491"/>
              <a:gd name="T7" fmla="*/ 0 h 2732"/>
              <a:gd name="T8" fmla="*/ 491 w 491"/>
              <a:gd name="T9" fmla="*/ 2247 h 2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91" h="2732">
                <a:moveTo>
                  <a:pt x="491" y="2247"/>
                </a:moveTo>
                <a:lnTo>
                  <a:pt x="0" y="2732"/>
                </a:lnTo>
                <a:lnTo>
                  <a:pt x="0" y="486"/>
                </a:lnTo>
                <a:lnTo>
                  <a:pt x="491" y="0"/>
                </a:lnTo>
                <a:lnTo>
                  <a:pt x="491" y="2247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4" name="Freeform 6">
            <a:extLst>
              <a:ext uri="{FF2B5EF4-FFF2-40B4-BE49-F238E27FC236}">
                <a16:creationId xmlns:a16="http://schemas.microsoft.com/office/drawing/2014/main" id="{BAEEE533-7CA5-4134-A14A-8575F66C614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6488570" y="1357766"/>
            <a:ext cx="687754" cy="4303125"/>
          </a:xfrm>
          <a:custGeom>
            <a:avLst/>
            <a:gdLst>
              <a:gd name="T0" fmla="*/ 414 w 414"/>
              <a:gd name="T1" fmla="*/ 2447 h 2447"/>
              <a:gd name="T2" fmla="*/ 0 w 414"/>
              <a:gd name="T3" fmla="*/ 2247 h 2447"/>
              <a:gd name="T4" fmla="*/ 0 w 414"/>
              <a:gd name="T5" fmla="*/ 0 h 2447"/>
              <a:gd name="T6" fmla="*/ 414 w 414"/>
              <a:gd name="T7" fmla="*/ 200 h 2447"/>
              <a:gd name="T8" fmla="*/ 414 w 414"/>
              <a:gd name="T9" fmla="*/ 2447 h 24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14" h="2447">
                <a:moveTo>
                  <a:pt x="414" y="2447"/>
                </a:moveTo>
                <a:lnTo>
                  <a:pt x="0" y="2247"/>
                </a:lnTo>
                <a:lnTo>
                  <a:pt x="0" y="0"/>
                </a:lnTo>
                <a:lnTo>
                  <a:pt x="414" y="200"/>
                </a:lnTo>
                <a:lnTo>
                  <a:pt x="414" y="2447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6" name="Freeform 7">
            <a:extLst>
              <a:ext uri="{FF2B5EF4-FFF2-40B4-BE49-F238E27FC236}">
                <a16:creationId xmlns:a16="http://schemas.microsoft.com/office/drawing/2014/main" id="{E64B7817-E956-406B-A85B-5AEF36B1F50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6490581" y="1135060"/>
            <a:ext cx="409371" cy="4169215"/>
          </a:xfrm>
          <a:custGeom>
            <a:avLst/>
            <a:gdLst>
              <a:gd name="T0" fmla="*/ 209 w 209"/>
              <a:gd name="T1" fmla="*/ 2246 h 2358"/>
              <a:gd name="T2" fmla="*/ 0 w 209"/>
              <a:gd name="T3" fmla="*/ 2358 h 2358"/>
              <a:gd name="T4" fmla="*/ 0 w 209"/>
              <a:gd name="T5" fmla="*/ 111 h 2358"/>
              <a:gd name="T6" fmla="*/ 209 w 209"/>
              <a:gd name="T7" fmla="*/ 0 h 2358"/>
              <a:gd name="T8" fmla="*/ 209 w 209"/>
              <a:gd name="T9" fmla="*/ 2246 h 23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9" h="2358">
                <a:moveTo>
                  <a:pt x="209" y="2246"/>
                </a:moveTo>
                <a:lnTo>
                  <a:pt x="0" y="2358"/>
                </a:lnTo>
                <a:lnTo>
                  <a:pt x="0" y="111"/>
                </a:lnTo>
                <a:lnTo>
                  <a:pt x="209" y="0"/>
                </a:lnTo>
                <a:lnTo>
                  <a:pt x="209" y="2246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8" name="Rectangle 8">
            <a:extLst>
              <a:ext uri="{FF2B5EF4-FFF2-40B4-BE49-F238E27FC236}">
                <a16:creationId xmlns:a16="http://schemas.microsoft.com/office/drawing/2014/main" id="{92FC9C1F-8CBA-4083-8724-3735C556D84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795528" y="1124043"/>
            <a:ext cx="6105065" cy="39781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29DAFFE-8CA9-4665-B8A0-22C77EAF394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19917" y="1445775"/>
            <a:ext cx="5437074" cy="3342435"/>
          </a:xfrm>
        </p:spPr>
        <p:txBody>
          <a:bodyPr anchor="b">
            <a:normAutofit/>
          </a:bodyPr>
          <a:lstStyle/>
          <a:p>
            <a:pPr algn="l"/>
            <a:r>
              <a:rPr lang="en-US" sz="5400">
                <a:solidFill>
                  <a:srgbClr val="FFFFFF"/>
                </a:solidFill>
              </a:rPr>
              <a:t>Strategic Priorities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910DD1D-AF23-4DD2-A808-0B26B8B2E0E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95529" y="5226525"/>
            <a:ext cx="5024099" cy="1155987"/>
          </a:xfrm>
        </p:spPr>
        <p:txBody>
          <a:bodyPr anchor="t">
            <a:normAutofit/>
          </a:bodyPr>
          <a:lstStyle/>
          <a:p>
            <a:pPr algn="r"/>
            <a:r>
              <a:rPr lang="en-US" sz="2800"/>
              <a:t>2020-2023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9E86C75-7E45-47F3-879A-30647DD3E5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795528" y="6382512"/>
            <a:ext cx="6757416" cy="320040"/>
          </a:xfrm>
        </p:spPr>
        <p:txBody>
          <a:bodyPr>
            <a:normAutofit/>
          </a:bodyPr>
          <a:lstStyle/>
          <a:p>
            <a:pPr algn="l">
              <a:spcAft>
                <a:spcPts val="600"/>
              </a:spcAft>
            </a:pPr>
            <a:r>
              <a:rPr lang="en-US" sz="1000"/>
              <a:t>Tisha R. Tallman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F6EDDDE-125B-44D5-A88A-609D43D38F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707624" y="6382512"/>
            <a:ext cx="685800" cy="320040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fld id="{FD8E9CF1-5951-4583-8447-17063DCF8036}" type="slidenum">
              <a:rPr lang="en-US" sz="1000">
                <a:solidFill>
                  <a:srgbClr val="FFFFFF"/>
                </a:solidFill>
              </a:rPr>
              <a:pPr>
                <a:spcAft>
                  <a:spcPts val="600"/>
                </a:spcAft>
              </a:pPr>
              <a:t>4</a:t>
            </a:fld>
            <a:endParaRPr lang="en-US" sz="100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817734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9" name="Rectangle 18">
            <a:extLst>
              <a:ext uri="{FF2B5EF4-FFF2-40B4-BE49-F238E27FC236}">
                <a16:creationId xmlns:a16="http://schemas.microsoft.com/office/drawing/2014/main" id="{19245A10-7F37-4569-80D2-2F692931E30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 8">
            <a:extLst>
              <a:ext uri="{FF2B5EF4-FFF2-40B4-BE49-F238E27FC236}">
                <a16:creationId xmlns:a16="http://schemas.microsoft.com/office/drawing/2014/main" id="{9267F70F-11C6-4597-9381-D0D80FC18FD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6406152" y="2355786"/>
            <a:ext cx="4985748" cy="353107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99042DB-DE06-4684-BD8E-8A43098F2A8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559812" y="2723322"/>
            <a:ext cx="3510355" cy="2236738"/>
          </a:xfrm>
        </p:spPr>
        <p:txBody>
          <a:bodyPr>
            <a:normAutofit/>
          </a:bodyPr>
          <a:lstStyle/>
          <a:p>
            <a:pPr algn="l"/>
            <a:r>
              <a:rPr lang="en-US" sz="4400">
                <a:solidFill>
                  <a:srgbClr val="FFFFFF"/>
                </a:solidFill>
              </a:rPr>
              <a:t>Enhance Stakeholder Capacity</a:t>
            </a:r>
          </a:p>
        </p:txBody>
      </p:sp>
      <p:sp>
        <p:nvSpPr>
          <p:cNvPr id="23" name="Freeform 5">
            <a:extLst>
              <a:ext uri="{FF2B5EF4-FFF2-40B4-BE49-F238E27FC236}">
                <a16:creationId xmlns:a16="http://schemas.microsoft.com/office/drawing/2014/main" id="{2C20A93E-E407-4683-A405-147DE26132A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6409782" y="1654168"/>
            <a:ext cx="822493" cy="4232692"/>
          </a:xfrm>
          <a:custGeom>
            <a:avLst/>
            <a:gdLst>
              <a:gd name="T0" fmla="*/ 491 w 491"/>
              <a:gd name="T1" fmla="*/ 2247 h 2732"/>
              <a:gd name="T2" fmla="*/ 0 w 491"/>
              <a:gd name="T3" fmla="*/ 2732 h 2732"/>
              <a:gd name="T4" fmla="*/ 0 w 491"/>
              <a:gd name="T5" fmla="*/ 486 h 2732"/>
              <a:gd name="T6" fmla="*/ 491 w 491"/>
              <a:gd name="T7" fmla="*/ 0 h 2732"/>
              <a:gd name="T8" fmla="*/ 491 w 491"/>
              <a:gd name="T9" fmla="*/ 2247 h 2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91" h="2732">
                <a:moveTo>
                  <a:pt x="491" y="2247"/>
                </a:moveTo>
                <a:lnTo>
                  <a:pt x="0" y="2732"/>
                </a:lnTo>
                <a:lnTo>
                  <a:pt x="0" y="486"/>
                </a:lnTo>
                <a:lnTo>
                  <a:pt x="491" y="0"/>
                </a:lnTo>
                <a:lnTo>
                  <a:pt x="491" y="2247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5" name="Freeform 6">
            <a:extLst>
              <a:ext uri="{FF2B5EF4-FFF2-40B4-BE49-F238E27FC236}">
                <a16:creationId xmlns:a16="http://schemas.microsoft.com/office/drawing/2014/main" id="{9E8E3DD9-D235-48D9-A0EC-D6817EC84B7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6544520" y="1311136"/>
            <a:ext cx="687754" cy="3820236"/>
          </a:xfrm>
          <a:custGeom>
            <a:avLst/>
            <a:gdLst>
              <a:gd name="T0" fmla="*/ 414 w 414"/>
              <a:gd name="T1" fmla="*/ 2447 h 2447"/>
              <a:gd name="T2" fmla="*/ 0 w 414"/>
              <a:gd name="T3" fmla="*/ 2247 h 2447"/>
              <a:gd name="T4" fmla="*/ 0 w 414"/>
              <a:gd name="T5" fmla="*/ 0 h 2447"/>
              <a:gd name="T6" fmla="*/ 414 w 414"/>
              <a:gd name="T7" fmla="*/ 200 h 2447"/>
              <a:gd name="T8" fmla="*/ 414 w 414"/>
              <a:gd name="T9" fmla="*/ 2447 h 24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14" h="2447">
                <a:moveTo>
                  <a:pt x="414" y="2447"/>
                </a:moveTo>
                <a:lnTo>
                  <a:pt x="0" y="2247"/>
                </a:lnTo>
                <a:lnTo>
                  <a:pt x="0" y="0"/>
                </a:lnTo>
                <a:lnTo>
                  <a:pt x="414" y="200"/>
                </a:lnTo>
                <a:lnTo>
                  <a:pt x="414" y="2447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7" name="Freeform 7">
            <a:extLst>
              <a:ext uri="{FF2B5EF4-FFF2-40B4-BE49-F238E27FC236}">
                <a16:creationId xmlns:a16="http://schemas.microsoft.com/office/drawing/2014/main" id="{EA83A145-578D-4A0B-94A7-AEAB2027D7E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6544520" y="1126737"/>
            <a:ext cx="347200" cy="3699705"/>
          </a:xfrm>
          <a:custGeom>
            <a:avLst/>
            <a:gdLst>
              <a:gd name="T0" fmla="*/ 209 w 209"/>
              <a:gd name="T1" fmla="*/ 2246 h 2358"/>
              <a:gd name="T2" fmla="*/ 0 w 209"/>
              <a:gd name="T3" fmla="*/ 2358 h 2358"/>
              <a:gd name="T4" fmla="*/ 0 w 209"/>
              <a:gd name="T5" fmla="*/ 111 h 2358"/>
              <a:gd name="T6" fmla="*/ 209 w 209"/>
              <a:gd name="T7" fmla="*/ 0 h 2358"/>
              <a:gd name="T8" fmla="*/ 209 w 209"/>
              <a:gd name="T9" fmla="*/ 2246 h 23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9" h="2358">
                <a:moveTo>
                  <a:pt x="209" y="2246"/>
                </a:moveTo>
                <a:lnTo>
                  <a:pt x="0" y="2358"/>
                </a:lnTo>
                <a:lnTo>
                  <a:pt x="0" y="111"/>
                </a:lnTo>
                <a:lnTo>
                  <a:pt x="209" y="0"/>
                </a:lnTo>
                <a:lnTo>
                  <a:pt x="209" y="2246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7E334478-89F1-47C8-BFA0-27962C419B4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123" b="16617"/>
          <a:stretch/>
        </p:blipFill>
        <p:spPr>
          <a:xfrm>
            <a:off x="1258859" y="1120046"/>
            <a:ext cx="5635819" cy="3509504"/>
          </a:xfrm>
          <a:prstGeom prst="rect">
            <a:avLst/>
          </a:prstGeom>
        </p:spPr>
      </p:pic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F73471C-1BD2-4BAE-8137-7855284920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795528" y="6382512"/>
            <a:ext cx="6757416" cy="320040"/>
          </a:xfrm>
        </p:spPr>
        <p:txBody>
          <a:bodyPr>
            <a:normAutofit/>
          </a:bodyPr>
          <a:lstStyle/>
          <a:p>
            <a:pPr algn="l">
              <a:spcAft>
                <a:spcPts val="600"/>
              </a:spcAft>
            </a:pPr>
            <a:r>
              <a:rPr lang="en-US" sz="1000"/>
              <a:t>Tisha R. Tallman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97EF1B4-A35A-4921-A860-E8E027E077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707624" y="6382512"/>
            <a:ext cx="685800" cy="320040"/>
          </a:xfrm>
          <a:prstGeom prst="ellipse">
            <a:avLst/>
          </a:prstGeom>
        </p:spPr>
        <p:txBody>
          <a:bodyPr>
            <a:norm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fld id="{FD8E9CF1-5951-4583-8447-17063DCF8036}" type="slidenum">
              <a:rPr lang="en-US" sz="900"/>
              <a:pPr>
                <a:lnSpc>
                  <a:spcPct val="90000"/>
                </a:lnSpc>
                <a:spcAft>
                  <a:spcPts val="600"/>
                </a:spcAft>
              </a:pPr>
              <a:t>5</a:t>
            </a:fld>
            <a:endParaRPr lang="en-US" sz="900"/>
          </a:p>
        </p:txBody>
      </p:sp>
    </p:spTree>
    <p:extLst>
      <p:ext uri="{BB962C8B-B14F-4D97-AF65-F5344CB8AC3E}">
        <p14:creationId xmlns:p14="http://schemas.microsoft.com/office/powerpoint/2010/main" val="222662675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5" name="Rectangle 57">
            <a:extLst>
              <a:ext uri="{FF2B5EF4-FFF2-40B4-BE49-F238E27FC236}">
                <a16:creationId xmlns:a16="http://schemas.microsoft.com/office/drawing/2014/main" id="{B3B8FF99-7BEE-43B0-B26D-4F0AE83F4F1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7" name="Rectangle 59">
            <a:extLst>
              <a:ext uri="{FF2B5EF4-FFF2-40B4-BE49-F238E27FC236}">
                <a16:creationId xmlns:a16="http://schemas.microsoft.com/office/drawing/2014/main" id="{3CD1EA40-7116-4FCB-9369-70F29FAA91E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6592824" cy="323398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AA93529-D7A9-D14E-9544-AD6353A2CF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66648" y="655591"/>
            <a:ext cx="4929352" cy="2315616"/>
          </a:xfrm>
        </p:spPr>
        <p:txBody>
          <a:bodyPr>
            <a:normAutofit/>
          </a:bodyPr>
          <a:lstStyle/>
          <a:p>
            <a:r>
              <a:rPr lang="en-US" sz="3700" b="1" i="1"/>
              <a:t>Collaboration, Learning, Leadership and Capacity building of our Members</a:t>
            </a:r>
            <a:endParaRPr lang="en-US" sz="3700"/>
          </a:p>
        </p:txBody>
      </p:sp>
      <p:sp>
        <p:nvSpPr>
          <p:cNvPr id="88" name="Rectangle 61">
            <a:extLst>
              <a:ext uri="{FF2B5EF4-FFF2-40B4-BE49-F238E27FC236}">
                <a16:creationId xmlns:a16="http://schemas.microsoft.com/office/drawing/2014/main" id="{BF647E38-F93D-4661-8D77-CE13EEB65B5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1"/>
            <a:ext cx="606972" cy="3233984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9" name="Group 63">
            <a:extLst>
              <a:ext uri="{FF2B5EF4-FFF2-40B4-BE49-F238E27FC236}">
                <a16:creationId xmlns:a16="http://schemas.microsoft.com/office/drawing/2014/main" id="{3F5A630C-E7F5-4659-9D67-EE235CBB0C6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1188720" y="73152"/>
            <a:ext cx="1178966" cy="232963"/>
            <a:chOff x="5310171" y="73152"/>
            <a:chExt cx="1178966" cy="232963"/>
          </a:xfrm>
        </p:grpSpPr>
        <p:sp>
          <p:nvSpPr>
            <p:cNvPr id="65" name="Rectangle 64">
              <a:extLst>
                <a:ext uri="{FF2B5EF4-FFF2-40B4-BE49-F238E27FC236}">
                  <a16:creationId xmlns:a16="http://schemas.microsoft.com/office/drawing/2014/main" id="{C7AEEB86-A856-484C-BF1C-36451AF413C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809992" y="73152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Rectangle 66">
              <a:extLst>
                <a:ext uri="{FF2B5EF4-FFF2-40B4-BE49-F238E27FC236}">
                  <a16:creationId xmlns:a16="http://schemas.microsoft.com/office/drawing/2014/main" id="{A9C2BD82-578C-4B3E-B63D-ECFB3338D5D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809992" y="246888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Rectangle 64">
              <a:extLst>
                <a:ext uri="{FF2B5EF4-FFF2-40B4-BE49-F238E27FC236}">
                  <a16:creationId xmlns:a16="http://schemas.microsoft.com/office/drawing/2014/main" id="{27681771-FA4C-4E27-9562-45DB0F15847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685037" y="73152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Rectangle 66">
              <a:extLst>
                <a:ext uri="{FF2B5EF4-FFF2-40B4-BE49-F238E27FC236}">
                  <a16:creationId xmlns:a16="http://schemas.microsoft.com/office/drawing/2014/main" id="{C0C79F18-1D53-4895-8EE3-20B90A24963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685037" y="246888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Rectangle 64">
              <a:extLst>
                <a:ext uri="{FF2B5EF4-FFF2-40B4-BE49-F238E27FC236}">
                  <a16:creationId xmlns:a16="http://schemas.microsoft.com/office/drawing/2014/main" id="{C8EE428D-D3B2-4600-BC5E-A979CE88892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560082" y="73152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Rectangle 66">
              <a:extLst>
                <a:ext uri="{FF2B5EF4-FFF2-40B4-BE49-F238E27FC236}">
                  <a16:creationId xmlns:a16="http://schemas.microsoft.com/office/drawing/2014/main" id="{4FC03FE3-60F4-442C-A66D-C69A4DF2313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560082" y="246888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Rectangle 64">
              <a:extLst>
                <a:ext uri="{FF2B5EF4-FFF2-40B4-BE49-F238E27FC236}">
                  <a16:creationId xmlns:a16="http://schemas.microsoft.com/office/drawing/2014/main" id="{5FF587FD-9473-4923-8E99-5BBBF13D3BD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435126" y="73152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Rectangle 66">
              <a:extLst>
                <a:ext uri="{FF2B5EF4-FFF2-40B4-BE49-F238E27FC236}">
                  <a16:creationId xmlns:a16="http://schemas.microsoft.com/office/drawing/2014/main" id="{2FBFF082-BED9-4D6D-9F1A-C2F43A66F8C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435126" y="246888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Rectangle 64">
              <a:extLst>
                <a:ext uri="{FF2B5EF4-FFF2-40B4-BE49-F238E27FC236}">
                  <a16:creationId xmlns:a16="http://schemas.microsoft.com/office/drawing/2014/main" id="{1BAEADB0-C273-47A9-BEC5-4F14CC12876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310171" y="73152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Rectangle 66">
              <a:extLst>
                <a:ext uri="{FF2B5EF4-FFF2-40B4-BE49-F238E27FC236}">
                  <a16:creationId xmlns:a16="http://schemas.microsoft.com/office/drawing/2014/main" id="{BC8AE3FB-DCFB-4EB6-9AA8-ED8BB35490B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310171" y="246888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Rectangle 64">
              <a:extLst>
                <a:ext uri="{FF2B5EF4-FFF2-40B4-BE49-F238E27FC236}">
                  <a16:creationId xmlns:a16="http://schemas.microsoft.com/office/drawing/2014/main" id="{CB49577C-78AB-4075-94E7-FED1D6BB469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434769" y="73152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Rectangle 66">
              <a:extLst>
                <a:ext uri="{FF2B5EF4-FFF2-40B4-BE49-F238E27FC236}">
                  <a16:creationId xmlns:a16="http://schemas.microsoft.com/office/drawing/2014/main" id="{F6A2CC4E-3EE4-4E2E-95C8-7700AAF19F0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434769" y="246888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Rectangle 64">
              <a:extLst>
                <a:ext uri="{FF2B5EF4-FFF2-40B4-BE49-F238E27FC236}">
                  <a16:creationId xmlns:a16="http://schemas.microsoft.com/office/drawing/2014/main" id="{33F8E2D1-09BD-412F-8FE0-919D8126228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309814" y="73152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Rectangle 66">
              <a:extLst>
                <a:ext uri="{FF2B5EF4-FFF2-40B4-BE49-F238E27FC236}">
                  <a16:creationId xmlns:a16="http://schemas.microsoft.com/office/drawing/2014/main" id="{4BDC973B-5D31-470F-9A87-2F868A3D4EA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309814" y="246888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Rectangle 64">
              <a:extLst>
                <a:ext uri="{FF2B5EF4-FFF2-40B4-BE49-F238E27FC236}">
                  <a16:creationId xmlns:a16="http://schemas.microsoft.com/office/drawing/2014/main" id="{023CF50B-40EA-46F0-988C-EEE1FEC7077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184859" y="73152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Rectangle 66">
              <a:extLst>
                <a:ext uri="{FF2B5EF4-FFF2-40B4-BE49-F238E27FC236}">
                  <a16:creationId xmlns:a16="http://schemas.microsoft.com/office/drawing/2014/main" id="{D680EA04-8FA4-4100-A8E2-FF34608E458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184859" y="246888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Rectangle 64">
              <a:extLst>
                <a:ext uri="{FF2B5EF4-FFF2-40B4-BE49-F238E27FC236}">
                  <a16:creationId xmlns:a16="http://schemas.microsoft.com/office/drawing/2014/main" id="{5722EE8B-6260-4FA1-829D-E7AE1625C65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059903" y="73152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Rectangle 66">
              <a:extLst>
                <a:ext uri="{FF2B5EF4-FFF2-40B4-BE49-F238E27FC236}">
                  <a16:creationId xmlns:a16="http://schemas.microsoft.com/office/drawing/2014/main" id="{FE9EB9CE-15C1-49F8-8EB1-BCD716044A3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059903" y="246888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Rectangle 64">
              <a:extLst>
                <a:ext uri="{FF2B5EF4-FFF2-40B4-BE49-F238E27FC236}">
                  <a16:creationId xmlns:a16="http://schemas.microsoft.com/office/drawing/2014/main" id="{B8DE2D22-13BB-4CB4-84E6-E2F1E70890F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934948" y="73152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Rectangle 66">
              <a:extLst>
                <a:ext uri="{FF2B5EF4-FFF2-40B4-BE49-F238E27FC236}">
                  <a16:creationId xmlns:a16="http://schemas.microsoft.com/office/drawing/2014/main" id="{AB8BB6A4-3D13-4F29-83D6-3C20E795755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934948" y="246888"/>
              <a:ext cx="54368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17" name="Picture 16">
            <a:extLst>
              <a:ext uri="{FF2B5EF4-FFF2-40B4-BE49-F238E27FC236}">
                <a16:creationId xmlns:a16="http://schemas.microsoft.com/office/drawing/2014/main" id="{3C730B22-32E0-B34F-84EC-B87B9AB03FE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714" r="42209" b="2"/>
          <a:stretch/>
        </p:blipFill>
        <p:spPr>
          <a:xfrm>
            <a:off x="6950616" y="283311"/>
            <a:ext cx="2377440" cy="2950679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CE4189D3-EC2F-B842-BBBB-AD1E58031E5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091" r="-3" b="31"/>
          <a:stretch/>
        </p:blipFill>
        <p:spPr>
          <a:xfrm>
            <a:off x="9463470" y="283306"/>
            <a:ext cx="2373863" cy="2950679"/>
          </a:xfrm>
          <a:prstGeom prst="rect">
            <a:avLst/>
          </a:prstGeom>
        </p:spPr>
      </p:pic>
      <p:sp>
        <p:nvSpPr>
          <p:cNvPr id="86" name="Rectangle 85">
            <a:extLst>
              <a:ext uri="{FF2B5EF4-FFF2-40B4-BE49-F238E27FC236}">
                <a16:creationId xmlns:a16="http://schemas.microsoft.com/office/drawing/2014/main" id="{D6C80E47-971C-437F-B030-191115B01D6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3233984"/>
            <a:ext cx="606971" cy="362401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44D903D-FD9F-2443-B789-5876FD6F1C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3564" y="3379979"/>
            <a:ext cx="457200" cy="365760"/>
          </a:xfrm>
        </p:spPr>
        <p:txBody>
          <a:bodyPr>
            <a:normAutofit/>
          </a:bodyPr>
          <a:lstStyle/>
          <a:p>
            <a:pPr algn="ctr">
              <a:spcAft>
                <a:spcPts val="600"/>
              </a:spcAft>
            </a:pPr>
            <a:fld id="{FD8E9CF1-5951-4583-8447-17063DCF8036}" type="slidenum">
              <a:rPr lang="en-US" smtClean="0">
                <a:solidFill>
                  <a:srgbClr val="FFFFFF"/>
                </a:solidFill>
              </a:rPr>
              <a:pPr algn="ctr">
                <a:spcAft>
                  <a:spcPts val="600"/>
                </a:spcAft>
              </a:pPr>
              <a:t>6</a:t>
            </a:fld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5A5D96D-C601-7844-8B3D-871E629AAE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 rot="-5400000">
            <a:off x="-945222" y="5281914"/>
            <a:ext cx="2495058" cy="365125"/>
          </a:xfrm>
        </p:spPr>
        <p:txBody>
          <a:bodyPr>
            <a:normAutofit/>
          </a:bodyPr>
          <a:lstStyle/>
          <a:p>
            <a:pPr algn="l">
              <a:spcAft>
                <a:spcPts val="600"/>
              </a:spcAft>
            </a:pPr>
            <a:r>
              <a:rPr lang="en-US">
                <a:solidFill>
                  <a:srgbClr val="FFFFFF"/>
                </a:solidFill>
              </a:rPr>
              <a:t>Tisha R. Tallman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CBC8E43-632C-4D4E-AE49-3C0CC00C99D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66648" y="3502955"/>
            <a:ext cx="5164703" cy="3027651"/>
          </a:xfrm>
        </p:spPr>
        <p:txBody>
          <a:bodyPr anchor="ctr">
            <a:normAutofit/>
          </a:bodyPr>
          <a:lstStyle/>
          <a:p>
            <a:r>
              <a:rPr lang="en-US" sz="1800" dirty="0"/>
              <a:t>Annual Conference</a:t>
            </a:r>
          </a:p>
          <a:p>
            <a:r>
              <a:rPr lang="en-US" sz="1800" dirty="0"/>
              <a:t>Regional Stakeholder Roundtables</a:t>
            </a:r>
          </a:p>
          <a:p>
            <a:r>
              <a:rPr lang="en-US" sz="1800" dirty="0"/>
              <a:t>Toolkits</a:t>
            </a:r>
          </a:p>
          <a:p>
            <a:r>
              <a:rPr lang="en-US" sz="1800" dirty="0"/>
              <a:t>Webinars</a:t>
            </a:r>
          </a:p>
          <a:p>
            <a:r>
              <a:rPr lang="en-US" sz="1800" dirty="0"/>
              <a:t>Resource Pages</a:t>
            </a:r>
          </a:p>
          <a:p>
            <a:r>
              <a:rPr lang="en-US" sz="1800" dirty="0"/>
              <a:t>Scholarship</a:t>
            </a:r>
          </a:p>
          <a:p>
            <a:r>
              <a:rPr lang="en-US" sz="1800" dirty="0"/>
              <a:t>Social Media: original content</a:t>
            </a:r>
          </a:p>
          <a:p>
            <a:r>
              <a:rPr lang="en-US" sz="1800" dirty="0"/>
              <a:t>Networking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2B8D31AD-041E-9B42-ADE7-ABBE2402BF45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76" r="3" b="3"/>
          <a:stretch/>
        </p:blipFill>
        <p:spPr>
          <a:xfrm rot="5400000">
            <a:off x="6541986" y="3788619"/>
            <a:ext cx="3194709" cy="2377431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EB0116D4-0268-EE49-A99A-A0A0BE8B32C6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" b="928"/>
          <a:stretch/>
        </p:blipFill>
        <p:spPr>
          <a:xfrm rot="5400000">
            <a:off x="9047250" y="3790402"/>
            <a:ext cx="3194709" cy="23738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210420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1" name="Rectangle 30">
            <a:extLst>
              <a:ext uri="{FF2B5EF4-FFF2-40B4-BE49-F238E27FC236}">
                <a16:creationId xmlns:a16="http://schemas.microsoft.com/office/drawing/2014/main" id="{F411E24B-5319-4FF9-A35E-9DA107CD326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" y="0"/>
            <a:ext cx="12191996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62ABAFF-406A-B243-BCE9-CF5115540B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2800" y="662399"/>
            <a:ext cx="4460543" cy="1494000"/>
          </a:xfrm>
        </p:spPr>
        <p:txBody>
          <a:bodyPr anchor="t">
            <a:normAutofit/>
          </a:bodyPr>
          <a:lstStyle/>
          <a:p>
            <a:r>
              <a:rPr lang="en-US" sz="3700"/>
              <a:t>2019, 2020 NAEHCY National Conferences</a:t>
            </a:r>
          </a:p>
        </p:txBody>
      </p:sp>
      <p:grpSp>
        <p:nvGrpSpPr>
          <p:cNvPr id="33" name="Group 32">
            <a:extLst>
              <a:ext uri="{FF2B5EF4-FFF2-40B4-BE49-F238E27FC236}">
                <a16:creationId xmlns:a16="http://schemas.microsoft.com/office/drawing/2014/main" id="{BA0F670A-357E-4650-B3D2-E810BD17A0C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0"/>
            <a:ext cx="885825" cy="6858000"/>
            <a:chOff x="0" y="0"/>
            <a:chExt cx="885825" cy="6858000"/>
          </a:xfrm>
        </p:grpSpPr>
        <p:sp>
          <p:nvSpPr>
            <p:cNvPr id="34" name="Freeform 6">
              <a:extLst>
                <a:ext uri="{FF2B5EF4-FFF2-40B4-BE49-F238E27FC236}">
                  <a16:creationId xmlns:a16="http://schemas.microsoft.com/office/drawing/2014/main" id="{5425D605-71E2-4351-BE11-8DED3AA2769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0" y="0"/>
              <a:ext cx="885825" cy="6858000"/>
            </a:xfrm>
            <a:custGeom>
              <a:avLst/>
              <a:gdLst/>
              <a:ahLst/>
              <a:cxnLst/>
              <a:rect l="0" t="0" r="r" b="b"/>
              <a:pathLst>
                <a:path w="558" h="4320">
                  <a:moveTo>
                    <a:pt x="0" y="0"/>
                  </a:moveTo>
                  <a:lnTo>
                    <a:pt x="447" y="0"/>
                  </a:lnTo>
                  <a:lnTo>
                    <a:pt x="448" y="43"/>
                  </a:lnTo>
                  <a:lnTo>
                    <a:pt x="453" y="81"/>
                  </a:lnTo>
                  <a:lnTo>
                    <a:pt x="460" y="114"/>
                  </a:lnTo>
                  <a:lnTo>
                    <a:pt x="469" y="143"/>
                  </a:lnTo>
                  <a:lnTo>
                    <a:pt x="479" y="169"/>
                  </a:lnTo>
                  <a:lnTo>
                    <a:pt x="491" y="192"/>
                  </a:lnTo>
                  <a:lnTo>
                    <a:pt x="503" y="216"/>
                  </a:lnTo>
                  <a:lnTo>
                    <a:pt x="515" y="240"/>
                  </a:lnTo>
                  <a:lnTo>
                    <a:pt x="525" y="263"/>
                  </a:lnTo>
                  <a:lnTo>
                    <a:pt x="535" y="289"/>
                  </a:lnTo>
                  <a:lnTo>
                    <a:pt x="545" y="318"/>
                  </a:lnTo>
                  <a:lnTo>
                    <a:pt x="552" y="351"/>
                  </a:lnTo>
                  <a:lnTo>
                    <a:pt x="556" y="389"/>
                  </a:lnTo>
                  <a:lnTo>
                    <a:pt x="558" y="432"/>
                  </a:lnTo>
                  <a:lnTo>
                    <a:pt x="556" y="475"/>
                  </a:lnTo>
                  <a:lnTo>
                    <a:pt x="552" y="513"/>
                  </a:lnTo>
                  <a:lnTo>
                    <a:pt x="545" y="546"/>
                  </a:lnTo>
                  <a:lnTo>
                    <a:pt x="535" y="575"/>
                  </a:lnTo>
                  <a:lnTo>
                    <a:pt x="525" y="601"/>
                  </a:lnTo>
                  <a:lnTo>
                    <a:pt x="515" y="624"/>
                  </a:lnTo>
                  <a:lnTo>
                    <a:pt x="503" y="648"/>
                  </a:lnTo>
                  <a:lnTo>
                    <a:pt x="491" y="672"/>
                  </a:lnTo>
                  <a:lnTo>
                    <a:pt x="479" y="695"/>
                  </a:lnTo>
                  <a:lnTo>
                    <a:pt x="469" y="721"/>
                  </a:lnTo>
                  <a:lnTo>
                    <a:pt x="460" y="750"/>
                  </a:lnTo>
                  <a:lnTo>
                    <a:pt x="453" y="783"/>
                  </a:lnTo>
                  <a:lnTo>
                    <a:pt x="448" y="821"/>
                  </a:lnTo>
                  <a:lnTo>
                    <a:pt x="447" y="864"/>
                  </a:lnTo>
                  <a:lnTo>
                    <a:pt x="448" y="907"/>
                  </a:lnTo>
                  <a:lnTo>
                    <a:pt x="453" y="945"/>
                  </a:lnTo>
                  <a:lnTo>
                    <a:pt x="460" y="978"/>
                  </a:lnTo>
                  <a:lnTo>
                    <a:pt x="469" y="1007"/>
                  </a:lnTo>
                  <a:lnTo>
                    <a:pt x="479" y="1033"/>
                  </a:lnTo>
                  <a:lnTo>
                    <a:pt x="491" y="1056"/>
                  </a:lnTo>
                  <a:lnTo>
                    <a:pt x="503" y="1080"/>
                  </a:lnTo>
                  <a:lnTo>
                    <a:pt x="515" y="1104"/>
                  </a:lnTo>
                  <a:lnTo>
                    <a:pt x="525" y="1127"/>
                  </a:lnTo>
                  <a:lnTo>
                    <a:pt x="535" y="1153"/>
                  </a:lnTo>
                  <a:lnTo>
                    <a:pt x="545" y="1182"/>
                  </a:lnTo>
                  <a:lnTo>
                    <a:pt x="552" y="1215"/>
                  </a:lnTo>
                  <a:lnTo>
                    <a:pt x="556" y="1253"/>
                  </a:lnTo>
                  <a:lnTo>
                    <a:pt x="558" y="1296"/>
                  </a:lnTo>
                  <a:lnTo>
                    <a:pt x="556" y="1339"/>
                  </a:lnTo>
                  <a:lnTo>
                    <a:pt x="552" y="1377"/>
                  </a:lnTo>
                  <a:lnTo>
                    <a:pt x="545" y="1410"/>
                  </a:lnTo>
                  <a:lnTo>
                    <a:pt x="535" y="1439"/>
                  </a:lnTo>
                  <a:lnTo>
                    <a:pt x="525" y="1465"/>
                  </a:lnTo>
                  <a:lnTo>
                    <a:pt x="515" y="1488"/>
                  </a:lnTo>
                  <a:lnTo>
                    <a:pt x="503" y="1512"/>
                  </a:lnTo>
                  <a:lnTo>
                    <a:pt x="491" y="1536"/>
                  </a:lnTo>
                  <a:lnTo>
                    <a:pt x="479" y="1559"/>
                  </a:lnTo>
                  <a:lnTo>
                    <a:pt x="469" y="1585"/>
                  </a:lnTo>
                  <a:lnTo>
                    <a:pt x="460" y="1614"/>
                  </a:lnTo>
                  <a:lnTo>
                    <a:pt x="453" y="1647"/>
                  </a:lnTo>
                  <a:lnTo>
                    <a:pt x="448" y="1685"/>
                  </a:lnTo>
                  <a:lnTo>
                    <a:pt x="447" y="1728"/>
                  </a:lnTo>
                  <a:lnTo>
                    <a:pt x="448" y="1771"/>
                  </a:lnTo>
                  <a:lnTo>
                    <a:pt x="453" y="1809"/>
                  </a:lnTo>
                  <a:lnTo>
                    <a:pt x="460" y="1842"/>
                  </a:lnTo>
                  <a:lnTo>
                    <a:pt x="469" y="1871"/>
                  </a:lnTo>
                  <a:lnTo>
                    <a:pt x="479" y="1897"/>
                  </a:lnTo>
                  <a:lnTo>
                    <a:pt x="491" y="1920"/>
                  </a:lnTo>
                  <a:lnTo>
                    <a:pt x="503" y="1944"/>
                  </a:lnTo>
                  <a:lnTo>
                    <a:pt x="515" y="1968"/>
                  </a:lnTo>
                  <a:lnTo>
                    <a:pt x="525" y="1991"/>
                  </a:lnTo>
                  <a:lnTo>
                    <a:pt x="535" y="2017"/>
                  </a:lnTo>
                  <a:lnTo>
                    <a:pt x="545" y="2046"/>
                  </a:lnTo>
                  <a:lnTo>
                    <a:pt x="552" y="2079"/>
                  </a:lnTo>
                  <a:lnTo>
                    <a:pt x="556" y="2117"/>
                  </a:lnTo>
                  <a:lnTo>
                    <a:pt x="558" y="2159"/>
                  </a:lnTo>
                  <a:lnTo>
                    <a:pt x="556" y="2203"/>
                  </a:lnTo>
                  <a:lnTo>
                    <a:pt x="552" y="2241"/>
                  </a:lnTo>
                  <a:lnTo>
                    <a:pt x="545" y="2274"/>
                  </a:lnTo>
                  <a:lnTo>
                    <a:pt x="535" y="2303"/>
                  </a:lnTo>
                  <a:lnTo>
                    <a:pt x="525" y="2329"/>
                  </a:lnTo>
                  <a:lnTo>
                    <a:pt x="515" y="2352"/>
                  </a:lnTo>
                  <a:lnTo>
                    <a:pt x="503" y="2376"/>
                  </a:lnTo>
                  <a:lnTo>
                    <a:pt x="491" y="2400"/>
                  </a:lnTo>
                  <a:lnTo>
                    <a:pt x="479" y="2423"/>
                  </a:lnTo>
                  <a:lnTo>
                    <a:pt x="469" y="2449"/>
                  </a:lnTo>
                  <a:lnTo>
                    <a:pt x="460" y="2478"/>
                  </a:lnTo>
                  <a:lnTo>
                    <a:pt x="453" y="2511"/>
                  </a:lnTo>
                  <a:lnTo>
                    <a:pt x="448" y="2549"/>
                  </a:lnTo>
                  <a:lnTo>
                    <a:pt x="447" y="2592"/>
                  </a:lnTo>
                  <a:lnTo>
                    <a:pt x="448" y="2635"/>
                  </a:lnTo>
                  <a:lnTo>
                    <a:pt x="453" y="2673"/>
                  </a:lnTo>
                  <a:lnTo>
                    <a:pt x="460" y="2706"/>
                  </a:lnTo>
                  <a:lnTo>
                    <a:pt x="469" y="2735"/>
                  </a:lnTo>
                  <a:lnTo>
                    <a:pt x="479" y="2761"/>
                  </a:lnTo>
                  <a:lnTo>
                    <a:pt x="491" y="2784"/>
                  </a:lnTo>
                  <a:lnTo>
                    <a:pt x="515" y="2832"/>
                  </a:lnTo>
                  <a:lnTo>
                    <a:pt x="525" y="2855"/>
                  </a:lnTo>
                  <a:lnTo>
                    <a:pt x="535" y="2881"/>
                  </a:lnTo>
                  <a:lnTo>
                    <a:pt x="545" y="2910"/>
                  </a:lnTo>
                  <a:lnTo>
                    <a:pt x="552" y="2943"/>
                  </a:lnTo>
                  <a:lnTo>
                    <a:pt x="556" y="2981"/>
                  </a:lnTo>
                  <a:lnTo>
                    <a:pt x="558" y="3024"/>
                  </a:lnTo>
                  <a:lnTo>
                    <a:pt x="556" y="3067"/>
                  </a:lnTo>
                  <a:lnTo>
                    <a:pt x="552" y="3105"/>
                  </a:lnTo>
                  <a:lnTo>
                    <a:pt x="545" y="3138"/>
                  </a:lnTo>
                  <a:lnTo>
                    <a:pt x="535" y="3167"/>
                  </a:lnTo>
                  <a:lnTo>
                    <a:pt x="525" y="3193"/>
                  </a:lnTo>
                  <a:lnTo>
                    <a:pt x="515" y="3216"/>
                  </a:lnTo>
                  <a:lnTo>
                    <a:pt x="503" y="3240"/>
                  </a:lnTo>
                  <a:lnTo>
                    <a:pt x="491" y="3264"/>
                  </a:lnTo>
                  <a:lnTo>
                    <a:pt x="479" y="3287"/>
                  </a:lnTo>
                  <a:lnTo>
                    <a:pt x="469" y="3313"/>
                  </a:lnTo>
                  <a:lnTo>
                    <a:pt x="460" y="3342"/>
                  </a:lnTo>
                  <a:lnTo>
                    <a:pt x="453" y="3375"/>
                  </a:lnTo>
                  <a:lnTo>
                    <a:pt x="448" y="3413"/>
                  </a:lnTo>
                  <a:lnTo>
                    <a:pt x="447" y="3456"/>
                  </a:lnTo>
                  <a:lnTo>
                    <a:pt x="448" y="3499"/>
                  </a:lnTo>
                  <a:lnTo>
                    <a:pt x="453" y="3537"/>
                  </a:lnTo>
                  <a:lnTo>
                    <a:pt x="460" y="3570"/>
                  </a:lnTo>
                  <a:lnTo>
                    <a:pt x="469" y="3599"/>
                  </a:lnTo>
                  <a:lnTo>
                    <a:pt x="479" y="3625"/>
                  </a:lnTo>
                  <a:lnTo>
                    <a:pt x="491" y="3648"/>
                  </a:lnTo>
                  <a:lnTo>
                    <a:pt x="503" y="3672"/>
                  </a:lnTo>
                  <a:lnTo>
                    <a:pt x="515" y="3696"/>
                  </a:lnTo>
                  <a:lnTo>
                    <a:pt x="525" y="3719"/>
                  </a:lnTo>
                  <a:lnTo>
                    <a:pt x="535" y="3745"/>
                  </a:lnTo>
                  <a:lnTo>
                    <a:pt x="545" y="3774"/>
                  </a:lnTo>
                  <a:lnTo>
                    <a:pt x="552" y="3807"/>
                  </a:lnTo>
                  <a:lnTo>
                    <a:pt x="556" y="3845"/>
                  </a:lnTo>
                  <a:lnTo>
                    <a:pt x="558" y="3888"/>
                  </a:lnTo>
                  <a:lnTo>
                    <a:pt x="556" y="3931"/>
                  </a:lnTo>
                  <a:lnTo>
                    <a:pt x="552" y="3969"/>
                  </a:lnTo>
                  <a:lnTo>
                    <a:pt x="545" y="4002"/>
                  </a:lnTo>
                  <a:lnTo>
                    <a:pt x="535" y="4031"/>
                  </a:lnTo>
                  <a:lnTo>
                    <a:pt x="525" y="4057"/>
                  </a:lnTo>
                  <a:lnTo>
                    <a:pt x="515" y="4080"/>
                  </a:lnTo>
                  <a:lnTo>
                    <a:pt x="503" y="4104"/>
                  </a:lnTo>
                  <a:lnTo>
                    <a:pt x="491" y="4128"/>
                  </a:lnTo>
                  <a:lnTo>
                    <a:pt x="479" y="4151"/>
                  </a:lnTo>
                  <a:lnTo>
                    <a:pt x="469" y="4177"/>
                  </a:lnTo>
                  <a:lnTo>
                    <a:pt x="460" y="4206"/>
                  </a:lnTo>
                  <a:lnTo>
                    <a:pt x="453" y="4239"/>
                  </a:lnTo>
                  <a:lnTo>
                    <a:pt x="448" y="4277"/>
                  </a:lnTo>
                  <a:lnTo>
                    <a:pt x="447" y="4320"/>
                  </a:lnTo>
                  <a:lnTo>
                    <a:pt x="0" y="43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35" name="Freeform 6">
              <a:extLst>
                <a:ext uri="{FF2B5EF4-FFF2-40B4-BE49-F238E27FC236}">
                  <a16:creationId xmlns:a16="http://schemas.microsoft.com/office/drawing/2014/main" id="{9614B53B-50CF-4A71-B500-C3FBC996F3D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0" y="0"/>
              <a:ext cx="885825" cy="6858000"/>
            </a:xfrm>
            <a:custGeom>
              <a:avLst/>
              <a:gdLst/>
              <a:ahLst/>
              <a:cxnLst/>
              <a:rect l="0" t="0" r="r" b="b"/>
              <a:pathLst>
                <a:path w="558" h="4320">
                  <a:moveTo>
                    <a:pt x="0" y="0"/>
                  </a:moveTo>
                  <a:lnTo>
                    <a:pt x="447" y="0"/>
                  </a:lnTo>
                  <a:lnTo>
                    <a:pt x="448" y="43"/>
                  </a:lnTo>
                  <a:lnTo>
                    <a:pt x="453" y="81"/>
                  </a:lnTo>
                  <a:lnTo>
                    <a:pt x="460" y="114"/>
                  </a:lnTo>
                  <a:lnTo>
                    <a:pt x="469" y="143"/>
                  </a:lnTo>
                  <a:lnTo>
                    <a:pt x="479" y="169"/>
                  </a:lnTo>
                  <a:lnTo>
                    <a:pt x="491" y="192"/>
                  </a:lnTo>
                  <a:lnTo>
                    <a:pt x="503" y="216"/>
                  </a:lnTo>
                  <a:lnTo>
                    <a:pt x="515" y="240"/>
                  </a:lnTo>
                  <a:lnTo>
                    <a:pt x="525" y="263"/>
                  </a:lnTo>
                  <a:lnTo>
                    <a:pt x="535" y="289"/>
                  </a:lnTo>
                  <a:lnTo>
                    <a:pt x="545" y="318"/>
                  </a:lnTo>
                  <a:lnTo>
                    <a:pt x="552" y="351"/>
                  </a:lnTo>
                  <a:lnTo>
                    <a:pt x="556" y="389"/>
                  </a:lnTo>
                  <a:lnTo>
                    <a:pt x="558" y="432"/>
                  </a:lnTo>
                  <a:lnTo>
                    <a:pt x="556" y="475"/>
                  </a:lnTo>
                  <a:lnTo>
                    <a:pt x="552" y="513"/>
                  </a:lnTo>
                  <a:lnTo>
                    <a:pt x="545" y="546"/>
                  </a:lnTo>
                  <a:lnTo>
                    <a:pt x="535" y="575"/>
                  </a:lnTo>
                  <a:lnTo>
                    <a:pt x="525" y="601"/>
                  </a:lnTo>
                  <a:lnTo>
                    <a:pt x="515" y="624"/>
                  </a:lnTo>
                  <a:lnTo>
                    <a:pt x="503" y="648"/>
                  </a:lnTo>
                  <a:lnTo>
                    <a:pt x="491" y="672"/>
                  </a:lnTo>
                  <a:lnTo>
                    <a:pt x="479" y="695"/>
                  </a:lnTo>
                  <a:lnTo>
                    <a:pt x="469" y="721"/>
                  </a:lnTo>
                  <a:lnTo>
                    <a:pt x="460" y="750"/>
                  </a:lnTo>
                  <a:lnTo>
                    <a:pt x="453" y="783"/>
                  </a:lnTo>
                  <a:lnTo>
                    <a:pt x="448" y="821"/>
                  </a:lnTo>
                  <a:lnTo>
                    <a:pt x="447" y="864"/>
                  </a:lnTo>
                  <a:lnTo>
                    <a:pt x="448" y="907"/>
                  </a:lnTo>
                  <a:lnTo>
                    <a:pt x="453" y="945"/>
                  </a:lnTo>
                  <a:lnTo>
                    <a:pt x="460" y="978"/>
                  </a:lnTo>
                  <a:lnTo>
                    <a:pt x="469" y="1007"/>
                  </a:lnTo>
                  <a:lnTo>
                    <a:pt x="479" y="1033"/>
                  </a:lnTo>
                  <a:lnTo>
                    <a:pt x="491" y="1056"/>
                  </a:lnTo>
                  <a:lnTo>
                    <a:pt x="503" y="1080"/>
                  </a:lnTo>
                  <a:lnTo>
                    <a:pt x="515" y="1104"/>
                  </a:lnTo>
                  <a:lnTo>
                    <a:pt x="525" y="1127"/>
                  </a:lnTo>
                  <a:lnTo>
                    <a:pt x="535" y="1153"/>
                  </a:lnTo>
                  <a:lnTo>
                    <a:pt x="545" y="1182"/>
                  </a:lnTo>
                  <a:lnTo>
                    <a:pt x="552" y="1215"/>
                  </a:lnTo>
                  <a:lnTo>
                    <a:pt x="556" y="1253"/>
                  </a:lnTo>
                  <a:lnTo>
                    <a:pt x="558" y="1296"/>
                  </a:lnTo>
                  <a:lnTo>
                    <a:pt x="556" y="1339"/>
                  </a:lnTo>
                  <a:lnTo>
                    <a:pt x="552" y="1377"/>
                  </a:lnTo>
                  <a:lnTo>
                    <a:pt x="545" y="1410"/>
                  </a:lnTo>
                  <a:lnTo>
                    <a:pt x="535" y="1439"/>
                  </a:lnTo>
                  <a:lnTo>
                    <a:pt x="525" y="1465"/>
                  </a:lnTo>
                  <a:lnTo>
                    <a:pt x="515" y="1488"/>
                  </a:lnTo>
                  <a:lnTo>
                    <a:pt x="503" y="1512"/>
                  </a:lnTo>
                  <a:lnTo>
                    <a:pt x="491" y="1536"/>
                  </a:lnTo>
                  <a:lnTo>
                    <a:pt x="479" y="1559"/>
                  </a:lnTo>
                  <a:lnTo>
                    <a:pt x="469" y="1585"/>
                  </a:lnTo>
                  <a:lnTo>
                    <a:pt x="460" y="1614"/>
                  </a:lnTo>
                  <a:lnTo>
                    <a:pt x="453" y="1647"/>
                  </a:lnTo>
                  <a:lnTo>
                    <a:pt x="448" y="1685"/>
                  </a:lnTo>
                  <a:lnTo>
                    <a:pt x="447" y="1728"/>
                  </a:lnTo>
                  <a:lnTo>
                    <a:pt x="448" y="1771"/>
                  </a:lnTo>
                  <a:lnTo>
                    <a:pt x="453" y="1809"/>
                  </a:lnTo>
                  <a:lnTo>
                    <a:pt x="460" y="1842"/>
                  </a:lnTo>
                  <a:lnTo>
                    <a:pt x="469" y="1871"/>
                  </a:lnTo>
                  <a:lnTo>
                    <a:pt x="479" y="1897"/>
                  </a:lnTo>
                  <a:lnTo>
                    <a:pt x="491" y="1920"/>
                  </a:lnTo>
                  <a:lnTo>
                    <a:pt x="503" y="1944"/>
                  </a:lnTo>
                  <a:lnTo>
                    <a:pt x="515" y="1968"/>
                  </a:lnTo>
                  <a:lnTo>
                    <a:pt x="525" y="1991"/>
                  </a:lnTo>
                  <a:lnTo>
                    <a:pt x="535" y="2017"/>
                  </a:lnTo>
                  <a:lnTo>
                    <a:pt x="545" y="2046"/>
                  </a:lnTo>
                  <a:lnTo>
                    <a:pt x="552" y="2079"/>
                  </a:lnTo>
                  <a:lnTo>
                    <a:pt x="556" y="2117"/>
                  </a:lnTo>
                  <a:lnTo>
                    <a:pt x="558" y="2159"/>
                  </a:lnTo>
                  <a:lnTo>
                    <a:pt x="556" y="2203"/>
                  </a:lnTo>
                  <a:lnTo>
                    <a:pt x="552" y="2241"/>
                  </a:lnTo>
                  <a:lnTo>
                    <a:pt x="545" y="2274"/>
                  </a:lnTo>
                  <a:lnTo>
                    <a:pt x="535" y="2303"/>
                  </a:lnTo>
                  <a:lnTo>
                    <a:pt x="525" y="2329"/>
                  </a:lnTo>
                  <a:lnTo>
                    <a:pt x="515" y="2352"/>
                  </a:lnTo>
                  <a:lnTo>
                    <a:pt x="503" y="2376"/>
                  </a:lnTo>
                  <a:lnTo>
                    <a:pt x="491" y="2400"/>
                  </a:lnTo>
                  <a:lnTo>
                    <a:pt x="479" y="2423"/>
                  </a:lnTo>
                  <a:lnTo>
                    <a:pt x="469" y="2449"/>
                  </a:lnTo>
                  <a:lnTo>
                    <a:pt x="460" y="2478"/>
                  </a:lnTo>
                  <a:lnTo>
                    <a:pt x="453" y="2511"/>
                  </a:lnTo>
                  <a:lnTo>
                    <a:pt x="448" y="2549"/>
                  </a:lnTo>
                  <a:lnTo>
                    <a:pt x="447" y="2592"/>
                  </a:lnTo>
                  <a:lnTo>
                    <a:pt x="448" y="2635"/>
                  </a:lnTo>
                  <a:lnTo>
                    <a:pt x="453" y="2673"/>
                  </a:lnTo>
                  <a:lnTo>
                    <a:pt x="460" y="2706"/>
                  </a:lnTo>
                  <a:lnTo>
                    <a:pt x="469" y="2735"/>
                  </a:lnTo>
                  <a:lnTo>
                    <a:pt x="479" y="2761"/>
                  </a:lnTo>
                  <a:lnTo>
                    <a:pt x="491" y="2784"/>
                  </a:lnTo>
                  <a:lnTo>
                    <a:pt x="515" y="2832"/>
                  </a:lnTo>
                  <a:lnTo>
                    <a:pt x="525" y="2855"/>
                  </a:lnTo>
                  <a:lnTo>
                    <a:pt x="535" y="2881"/>
                  </a:lnTo>
                  <a:lnTo>
                    <a:pt x="545" y="2910"/>
                  </a:lnTo>
                  <a:lnTo>
                    <a:pt x="552" y="2943"/>
                  </a:lnTo>
                  <a:lnTo>
                    <a:pt x="556" y="2981"/>
                  </a:lnTo>
                  <a:lnTo>
                    <a:pt x="558" y="3024"/>
                  </a:lnTo>
                  <a:lnTo>
                    <a:pt x="556" y="3067"/>
                  </a:lnTo>
                  <a:lnTo>
                    <a:pt x="552" y="3105"/>
                  </a:lnTo>
                  <a:lnTo>
                    <a:pt x="545" y="3138"/>
                  </a:lnTo>
                  <a:lnTo>
                    <a:pt x="535" y="3167"/>
                  </a:lnTo>
                  <a:lnTo>
                    <a:pt x="525" y="3193"/>
                  </a:lnTo>
                  <a:lnTo>
                    <a:pt x="515" y="3216"/>
                  </a:lnTo>
                  <a:lnTo>
                    <a:pt x="503" y="3240"/>
                  </a:lnTo>
                  <a:lnTo>
                    <a:pt x="491" y="3264"/>
                  </a:lnTo>
                  <a:lnTo>
                    <a:pt x="479" y="3287"/>
                  </a:lnTo>
                  <a:lnTo>
                    <a:pt x="469" y="3313"/>
                  </a:lnTo>
                  <a:lnTo>
                    <a:pt x="460" y="3342"/>
                  </a:lnTo>
                  <a:lnTo>
                    <a:pt x="453" y="3375"/>
                  </a:lnTo>
                  <a:lnTo>
                    <a:pt x="448" y="3413"/>
                  </a:lnTo>
                  <a:lnTo>
                    <a:pt x="447" y="3456"/>
                  </a:lnTo>
                  <a:lnTo>
                    <a:pt x="448" y="3499"/>
                  </a:lnTo>
                  <a:lnTo>
                    <a:pt x="453" y="3537"/>
                  </a:lnTo>
                  <a:lnTo>
                    <a:pt x="460" y="3570"/>
                  </a:lnTo>
                  <a:lnTo>
                    <a:pt x="469" y="3599"/>
                  </a:lnTo>
                  <a:lnTo>
                    <a:pt x="479" y="3625"/>
                  </a:lnTo>
                  <a:lnTo>
                    <a:pt x="491" y="3648"/>
                  </a:lnTo>
                  <a:lnTo>
                    <a:pt x="503" y="3672"/>
                  </a:lnTo>
                  <a:lnTo>
                    <a:pt x="515" y="3696"/>
                  </a:lnTo>
                  <a:lnTo>
                    <a:pt x="525" y="3719"/>
                  </a:lnTo>
                  <a:lnTo>
                    <a:pt x="535" y="3745"/>
                  </a:lnTo>
                  <a:lnTo>
                    <a:pt x="545" y="3774"/>
                  </a:lnTo>
                  <a:lnTo>
                    <a:pt x="552" y="3807"/>
                  </a:lnTo>
                  <a:lnTo>
                    <a:pt x="556" y="3845"/>
                  </a:lnTo>
                  <a:lnTo>
                    <a:pt x="558" y="3888"/>
                  </a:lnTo>
                  <a:lnTo>
                    <a:pt x="556" y="3931"/>
                  </a:lnTo>
                  <a:lnTo>
                    <a:pt x="552" y="3969"/>
                  </a:lnTo>
                  <a:lnTo>
                    <a:pt x="545" y="4002"/>
                  </a:lnTo>
                  <a:lnTo>
                    <a:pt x="535" y="4031"/>
                  </a:lnTo>
                  <a:lnTo>
                    <a:pt x="525" y="4057"/>
                  </a:lnTo>
                  <a:lnTo>
                    <a:pt x="515" y="4080"/>
                  </a:lnTo>
                  <a:lnTo>
                    <a:pt x="503" y="4104"/>
                  </a:lnTo>
                  <a:lnTo>
                    <a:pt x="491" y="4128"/>
                  </a:lnTo>
                  <a:lnTo>
                    <a:pt x="479" y="4151"/>
                  </a:lnTo>
                  <a:lnTo>
                    <a:pt x="469" y="4177"/>
                  </a:lnTo>
                  <a:lnTo>
                    <a:pt x="460" y="4206"/>
                  </a:lnTo>
                  <a:lnTo>
                    <a:pt x="453" y="4239"/>
                  </a:lnTo>
                  <a:lnTo>
                    <a:pt x="448" y="4277"/>
                  </a:lnTo>
                  <a:lnTo>
                    <a:pt x="447" y="4320"/>
                  </a:lnTo>
                  <a:lnTo>
                    <a:pt x="0" y="43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  <a:alpha val="25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</p:grp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A919CA7-0D8E-CA40-9647-76C1D9FEB8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1679" y="2286000"/>
            <a:ext cx="4475354" cy="3844800"/>
          </a:xfrm>
        </p:spPr>
        <p:txBody>
          <a:bodyPr>
            <a:normAutofit/>
          </a:bodyPr>
          <a:lstStyle/>
          <a:p>
            <a:r>
              <a:rPr lang="en-US" sz="2000">
                <a:solidFill>
                  <a:schemeClr val="tx1">
                    <a:alpha val="60000"/>
                  </a:schemeClr>
                </a:solidFill>
              </a:rPr>
              <a:t>2020 Virtual Conference: 2,200 virtual attendees from 50 states, Guam, D.C., and Puerto Rico</a:t>
            </a:r>
          </a:p>
          <a:p>
            <a:r>
              <a:rPr lang="en-US" sz="2000">
                <a:solidFill>
                  <a:schemeClr val="tx1">
                    <a:alpha val="60000"/>
                  </a:schemeClr>
                </a:solidFill>
              </a:rPr>
              <a:t>2019 Conference in Washington, D.C.: 1,800 attendees from 48 states, Guam, D.C., and Puerto Rico</a:t>
            </a:r>
          </a:p>
          <a:p>
            <a:r>
              <a:rPr lang="en-US" sz="2000">
                <a:solidFill>
                  <a:schemeClr val="tx1">
                    <a:alpha val="60000"/>
                  </a:schemeClr>
                </a:solidFill>
              </a:rPr>
              <a:t>2021 Hybrid (in-person and virtual) Conference in Atlanta: current in-person capacity by CDC guidelines is 350, anticipated in-person attendance by the time of the event is 700. Virtual attendee capacity 2,000.</a:t>
            </a:r>
          </a:p>
          <a:p>
            <a:pPr marL="0" indent="0">
              <a:buNone/>
            </a:pPr>
            <a:endParaRPr lang="en-US" sz="2000">
              <a:solidFill>
                <a:schemeClr val="tx1">
                  <a:alpha val="60000"/>
                </a:schemeClr>
              </a:solidFill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3470E14-4208-824D-AD2B-CF68DD6D612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36" r="1" b="4443"/>
          <a:stretch/>
        </p:blipFill>
        <p:spPr>
          <a:xfrm>
            <a:off x="6098193" y="645107"/>
            <a:ext cx="5176744" cy="271659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17B3B14D-C1BC-164A-A53A-79E21A2B51E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87" r="1" b="1"/>
          <a:stretch/>
        </p:blipFill>
        <p:spPr>
          <a:xfrm>
            <a:off x="6098193" y="3522563"/>
            <a:ext cx="5176744" cy="2716590"/>
          </a:xfrm>
          <a:prstGeom prst="rect">
            <a:avLst/>
          </a:prstGeom>
        </p:spPr>
      </p:pic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AF56C25-FE8C-3844-BA36-8D6C779C63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6939" y="6375679"/>
            <a:ext cx="4114800" cy="345796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r>
              <a:rPr lang="en-US">
                <a:solidFill>
                  <a:schemeClr val="tx1">
                    <a:alpha val="60000"/>
                  </a:schemeClr>
                </a:solidFill>
              </a:rPr>
              <a:t>Tisha R. Tallman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F6CDB26-B1F5-1E40-B714-55BC554C8C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814638" cy="365125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fld id="{FD8E9CF1-5951-4583-8447-17063DCF8036}" type="slidenum">
              <a:rPr lang="en-US">
                <a:solidFill>
                  <a:schemeClr val="tx1">
                    <a:alpha val="60000"/>
                  </a:schemeClr>
                </a:solidFill>
              </a:rPr>
              <a:pPr>
                <a:spcAft>
                  <a:spcPts val="600"/>
                </a:spcAft>
              </a:pPr>
              <a:t>7</a:t>
            </a:fld>
            <a:endParaRPr lang="en-US">
              <a:solidFill>
                <a:schemeClr val="tx1">
                  <a:alpha val="6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318569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BEE73255-8084-4DF9-BB0B-15EAC92E2CB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C8CA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301A43D-5E23-774C-9AEB-49703F8861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3938" y="640081"/>
            <a:ext cx="2608655" cy="5257799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3600">
                <a:solidFill>
                  <a:srgbClr val="2C2C2C"/>
                </a:solidFill>
              </a:rPr>
              <a:t>November 13-16, 2021 Hyatt Regency Atlanta</a:t>
            </a:r>
          </a:p>
        </p:txBody>
      </p:sp>
      <p:sp>
        <p:nvSpPr>
          <p:cNvPr id="14" name="Rounded Rectangle 9">
            <a:extLst>
              <a:ext uri="{FF2B5EF4-FFF2-40B4-BE49-F238E27FC236}">
                <a16:creationId xmlns:a16="http://schemas.microsoft.com/office/drawing/2014/main" id="{67048353-8981-459A-9BC6-9711CE462E0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580067" y="484632"/>
            <a:ext cx="8129016" cy="5724144"/>
          </a:xfrm>
          <a:prstGeom prst="roundRect">
            <a:avLst>
              <a:gd name="adj" fmla="val 0"/>
            </a:avLst>
          </a:prstGeom>
          <a:solidFill>
            <a:srgbClr val="FFFFFF"/>
          </a:solidFill>
          <a:ln w="9525">
            <a:solidFill>
              <a:srgbClr val="C8CACA"/>
            </a:solidFill>
          </a:ln>
          <a:effectLst>
            <a:outerShdw blurRad="57150" dist="19050" dir="5400000" algn="t" rotWithShape="0">
              <a:prstClr val="black">
                <a:alpha val="6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27E70E4D-EFC2-D348-A249-07AB9A56DF0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78" r="2281" b="2"/>
          <a:stretch/>
        </p:blipFill>
        <p:spPr>
          <a:xfrm>
            <a:off x="4062964" y="942538"/>
            <a:ext cx="7163222" cy="4808332"/>
          </a:xfrm>
          <a:prstGeom prst="rect">
            <a:avLst/>
          </a:prstGeom>
          <a:effectLst/>
        </p:spPr>
      </p:pic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D82CD9E-A3F9-E443-8F31-60BD2A136F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defTabSz="457200">
              <a:spcAft>
                <a:spcPts val="600"/>
              </a:spcAft>
            </a:pPr>
            <a:r>
              <a:rPr lang="en-US" kern="1200">
                <a:solidFill>
                  <a:srgbClr val="595959"/>
                </a:solidFill>
                <a:latin typeface="+mn-lt"/>
                <a:ea typeface="+mn-ea"/>
                <a:cs typeface="+mn-cs"/>
              </a:rPr>
              <a:t>Tisha R. Tallman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CF6C47B-4BC3-904F-BC21-4B84DAB501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defTabSz="457200">
              <a:spcAft>
                <a:spcPts val="600"/>
              </a:spcAft>
            </a:pPr>
            <a:fld id="{FD8E9CF1-5951-4583-8447-17063DCF8036}" type="slidenum">
              <a:rPr lang="en-US">
                <a:solidFill>
                  <a:srgbClr val="595959"/>
                </a:solidFill>
              </a:rPr>
              <a:pPr defTabSz="457200">
                <a:spcAft>
                  <a:spcPts val="600"/>
                </a:spcAft>
              </a:pPr>
              <a:t>8</a:t>
            </a:fld>
            <a:endParaRPr lang="en-US">
              <a:solidFill>
                <a:srgbClr val="59595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442078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4" name="Rectangle 13">
            <a:extLst>
              <a:ext uri="{FF2B5EF4-FFF2-40B4-BE49-F238E27FC236}">
                <a16:creationId xmlns:a16="http://schemas.microsoft.com/office/drawing/2014/main" id="{217BE31F-A129-45DD-8071-A63EC47D943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695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7CA163AC-F477-454A-9FB4-81324C004BE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-417513" y="0"/>
            <a:ext cx="12584114" cy="6853238"/>
            <a:chOff x="-417513" y="0"/>
            <a:chExt cx="12584114" cy="6853238"/>
          </a:xfrm>
        </p:grpSpPr>
        <p:sp>
          <p:nvSpPr>
            <p:cNvPr id="17" name="Freeform 5">
              <a:extLst>
                <a:ext uri="{FF2B5EF4-FFF2-40B4-BE49-F238E27FC236}">
                  <a16:creationId xmlns:a16="http://schemas.microsoft.com/office/drawing/2014/main" id="{609D7097-03A6-4239-A2E0-784E82C2364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306513" y="0"/>
              <a:ext cx="3862388" cy="6843713"/>
            </a:xfrm>
            <a:custGeom>
              <a:avLst/>
              <a:gdLst>
                <a:gd name="T0" fmla="*/ 813 w 813"/>
                <a:gd name="T1" fmla="*/ 0 h 1440"/>
                <a:gd name="T2" fmla="*/ 435 w 813"/>
                <a:gd name="T3" fmla="*/ 1440 h 1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813" h="1440">
                  <a:moveTo>
                    <a:pt x="813" y="0"/>
                  </a:moveTo>
                  <a:cubicBezTo>
                    <a:pt x="331" y="221"/>
                    <a:pt x="0" y="1039"/>
                    <a:pt x="43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8" name="Freeform 6">
              <a:extLst>
                <a:ext uri="{FF2B5EF4-FFF2-40B4-BE49-F238E27FC236}">
                  <a16:creationId xmlns:a16="http://schemas.microsoft.com/office/drawing/2014/main" id="{813887E5-2F5F-4C9D-92F5-F80D937A8D4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0626725" y="9525"/>
              <a:ext cx="1539875" cy="555625"/>
            </a:xfrm>
            <a:custGeom>
              <a:avLst/>
              <a:gdLst>
                <a:gd name="T0" fmla="*/ 324 w 324"/>
                <a:gd name="T1" fmla="*/ 117 h 117"/>
                <a:gd name="T2" fmla="*/ 0 w 324"/>
                <a:gd name="T3" fmla="*/ 0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324" h="117">
                  <a:moveTo>
                    <a:pt x="324" y="117"/>
                  </a:moveTo>
                  <a:cubicBezTo>
                    <a:pt x="223" y="64"/>
                    <a:pt x="107" y="2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9" name="Freeform 7">
              <a:extLst>
                <a:ext uri="{FF2B5EF4-FFF2-40B4-BE49-F238E27FC236}">
                  <a16:creationId xmlns:a16="http://schemas.microsoft.com/office/drawing/2014/main" id="{57A4F98D-BAD2-4F7F-93D3-FD86C479A9E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0247313" y="5013325"/>
              <a:ext cx="1919288" cy="1830388"/>
            </a:xfrm>
            <a:custGeom>
              <a:avLst/>
              <a:gdLst>
                <a:gd name="T0" fmla="*/ 0 w 404"/>
                <a:gd name="T1" fmla="*/ 385 h 385"/>
                <a:gd name="T2" fmla="*/ 404 w 404"/>
                <a:gd name="T3" fmla="*/ 0 h 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04" h="385">
                  <a:moveTo>
                    <a:pt x="0" y="385"/>
                  </a:moveTo>
                  <a:cubicBezTo>
                    <a:pt x="146" y="272"/>
                    <a:pt x="285" y="142"/>
                    <a:pt x="404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0" name="Freeform 8">
              <a:extLst>
                <a:ext uri="{FF2B5EF4-FFF2-40B4-BE49-F238E27FC236}">
                  <a16:creationId xmlns:a16="http://schemas.microsoft.com/office/drawing/2014/main" id="{FBA2120E-6E1E-4A2B-9CD8-94C39AD806F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120775" y="0"/>
              <a:ext cx="3676650" cy="6843713"/>
            </a:xfrm>
            <a:custGeom>
              <a:avLst/>
              <a:gdLst>
                <a:gd name="T0" fmla="*/ 774 w 774"/>
                <a:gd name="T1" fmla="*/ 0 h 1440"/>
                <a:gd name="T2" fmla="*/ 411 w 774"/>
                <a:gd name="T3" fmla="*/ 1440 h 1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774" h="1440">
                  <a:moveTo>
                    <a:pt x="774" y="0"/>
                  </a:moveTo>
                  <a:cubicBezTo>
                    <a:pt x="312" y="240"/>
                    <a:pt x="0" y="1034"/>
                    <a:pt x="41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1" name="Freeform 9">
              <a:extLst>
                <a:ext uri="{FF2B5EF4-FFF2-40B4-BE49-F238E27FC236}">
                  <a16:creationId xmlns:a16="http://schemas.microsoft.com/office/drawing/2014/main" id="{264DA4AC-C3A7-46CE-96BA-018B8FCFEFD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1202988" y="9525"/>
              <a:ext cx="963613" cy="366713"/>
            </a:xfrm>
            <a:custGeom>
              <a:avLst/>
              <a:gdLst>
                <a:gd name="T0" fmla="*/ 203 w 203"/>
                <a:gd name="T1" fmla="*/ 77 h 77"/>
                <a:gd name="T2" fmla="*/ 0 w 203"/>
                <a:gd name="T3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03" h="77">
                  <a:moveTo>
                    <a:pt x="203" y="77"/>
                  </a:moveTo>
                  <a:cubicBezTo>
                    <a:pt x="138" y="46"/>
                    <a:pt x="68" y="2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2" name="Freeform 10">
              <a:extLst>
                <a:ext uri="{FF2B5EF4-FFF2-40B4-BE49-F238E27FC236}">
                  <a16:creationId xmlns:a16="http://schemas.microsoft.com/office/drawing/2014/main" id="{A73A5202-BD67-46B2-9FAB-C1B28AB424B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0494963" y="5275263"/>
              <a:ext cx="1666875" cy="1577975"/>
            </a:xfrm>
            <a:custGeom>
              <a:avLst/>
              <a:gdLst>
                <a:gd name="T0" fmla="*/ 0 w 351"/>
                <a:gd name="T1" fmla="*/ 332 h 332"/>
                <a:gd name="T2" fmla="*/ 351 w 351"/>
                <a:gd name="T3" fmla="*/ 0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351" h="332">
                  <a:moveTo>
                    <a:pt x="0" y="332"/>
                  </a:moveTo>
                  <a:cubicBezTo>
                    <a:pt x="125" y="232"/>
                    <a:pt x="245" y="121"/>
                    <a:pt x="35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3" name="Freeform 11">
              <a:extLst>
                <a:ext uri="{FF2B5EF4-FFF2-40B4-BE49-F238E27FC236}">
                  <a16:creationId xmlns:a16="http://schemas.microsoft.com/office/drawing/2014/main" id="{01E70EE5-EE26-44BD-A18E-777A1A3D523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001713" y="0"/>
              <a:ext cx="3621088" cy="6843713"/>
            </a:xfrm>
            <a:custGeom>
              <a:avLst/>
              <a:gdLst>
                <a:gd name="T0" fmla="*/ 762 w 762"/>
                <a:gd name="T1" fmla="*/ 0 h 1440"/>
                <a:gd name="T2" fmla="*/ 403 w 762"/>
                <a:gd name="T3" fmla="*/ 1440 h 1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762" h="1440">
                  <a:moveTo>
                    <a:pt x="762" y="0"/>
                  </a:moveTo>
                  <a:cubicBezTo>
                    <a:pt x="308" y="245"/>
                    <a:pt x="0" y="1033"/>
                    <a:pt x="403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4" name="Freeform 12">
              <a:extLst>
                <a:ext uri="{FF2B5EF4-FFF2-40B4-BE49-F238E27FC236}">
                  <a16:creationId xmlns:a16="http://schemas.microsoft.com/office/drawing/2014/main" id="{504A980C-59CB-46F2-A571-87612CDD224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1501438" y="9525"/>
              <a:ext cx="665163" cy="257175"/>
            </a:xfrm>
            <a:custGeom>
              <a:avLst/>
              <a:gdLst>
                <a:gd name="T0" fmla="*/ 140 w 140"/>
                <a:gd name="T1" fmla="*/ 54 h 54"/>
                <a:gd name="T2" fmla="*/ 0 w 140"/>
                <a:gd name="T3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40" h="54">
                  <a:moveTo>
                    <a:pt x="140" y="54"/>
                  </a:moveTo>
                  <a:cubicBezTo>
                    <a:pt x="95" y="34"/>
                    <a:pt x="48" y="16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5" name="Freeform 13">
              <a:extLst>
                <a:ext uri="{FF2B5EF4-FFF2-40B4-BE49-F238E27FC236}">
                  <a16:creationId xmlns:a16="http://schemas.microsoft.com/office/drawing/2014/main" id="{B353B73E-7D3C-4184-87FD-295B6B34122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0641013" y="5408613"/>
              <a:ext cx="1525588" cy="1435100"/>
            </a:xfrm>
            <a:custGeom>
              <a:avLst/>
              <a:gdLst>
                <a:gd name="T0" fmla="*/ 0 w 321"/>
                <a:gd name="T1" fmla="*/ 302 h 302"/>
                <a:gd name="T2" fmla="*/ 321 w 321"/>
                <a:gd name="T3" fmla="*/ 0 h 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321" h="302">
                  <a:moveTo>
                    <a:pt x="0" y="302"/>
                  </a:moveTo>
                  <a:cubicBezTo>
                    <a:pt x="114" y="210"/>
                    <a:pt x="223" y="109"/>
                    <a:pt x="32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6" name="Freeform 14">
              <a:extLst>
                <a:ext uri="{FF2B5EF4-FFF2-40B4-BE49-F238E27FC236}">
                  <a16:creationId xmlns:a16="http://schemas.microsoft.com/office/drawing/2014/main" id="{2EF8F173-9834-4DD9-B995-3F8DAAAE7BF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001713" y="0"/>
              <a:ext cx="3244850" cy="6843713"/>
            </a:xfrm>
            <a:custGeom>
              <a:avLst/>
              <a:gdLst>
                <a:gd name="T0" fmla="*/ 683 w 683"/>
                <a:gd name="T1" fmla="*/ 0 h 1440"/>
                <a:gd name="T2" fmla="*/ 355 w 683"/>
                <a:gd name="T3" fmla="*/ 1440 h 1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683" h="1440">
                  <a:moveTo>
                    <a:pt x="683" y="0"/>
                  </a:moveTo>
                  <a:cubicBezTo>
                    <a:pt x="258" y="256"/>
                    <a:pt x="0" y="1041"/>
                    <a:pt x="35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7" name="Freeform 15">
              <a:extLst>
                <a:ext uri="{FF2B5EF4-FFF2-40B4-BE49-F238E27FC236}">
                  <a16:creationId xmlns:a16="http://schemas.microsoft.com/office/drawing/2014/main" id="{8A9567B5-6E50-4B28-8AC5-CDC159A8977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0802938" y="5518150"/>
              <a:ext cx="1363663" cy="1325563"/>
            </a:xfrm>
            <a:custGeom>
              <a:avLst/>
              <a:gdLst>
                <a:gd name="T0" fmla="*/ 0 w 287"/>
                <a:gd name="T1" fmla="*/ 279 h 279"/>
                <a:gd name="T2" fmla="*/ 287 w 287"/>
                <a:gd name="T3" fmla="*/ 0 h 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87" h="279">
                  <a:moveTo>
                    <a:pt x="0" y="279"/>
                  </a:moveTo>
                  <a:cubicBezTo>
                    <a:pt x="101" y="193"/>
                    <a:pt x="198" y="100"/>
                    <a:pt x="287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8" name="Freeform 16">
              <a:extLst>
                <a:ext uri="{FF2B5EF4-FFF2-40B4-BE49-F238E27FC236}">
                  <a16:creationId xmlns:a16="http://schemas.microsoft.com/office/drawing/2014/main" id="{F98F9214-A978-485D-814B-5FE3EC570B3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889000" y="0"/>
              <a:ext cx="3230563" cy="6843713"/>
            </a:xfrm>
            <a:custGeom>
              <a:avLst/>
              <a:gdLst>
                <a:gd name="T0" fmla="*/ 680 w 680"/>
                <a:gd name="T1" fmla="*/ 0 h 1440"/>
                <a:gd name="T2" fmla="*/ 337 w 680"/>
                <a:gd name="T3" fmla="*/ 1440 h 1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680" h="1440">
                  <a:moveTo>
                    <a:pt x="680" y="0"/>
                  </a:moveTo>
                  <a:cubicBezTo>
                    <a:pt x="257" y="265"/>
                    <a:pt x="0" y="1026"/>
                    <a:pt x="337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9" name="Freeform 17">
              <a:extLst>
                <a:ext uri="{FF2B5EF4-FFF2-40B4-BE49-F238E27FC236}">
                  <a16:creationId xmlns:a16="http://schemas.microsoft.com/office/drawing/2014/main" id="{80A8AB3C-056D-4907-ACF6-ABD5BA9052E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0979150" y="5694363"/>
              <a:ext cx="1187450" cy="1149350"/>
            </a:xfrm>
            <a:custGeom>
              <a:avLst/>
              <a:gdLst>
                <a:gd name="T0" fmla="*/ 0 w 250"/>
                <a:gd name="T1" fmla="*/ 242 h 242"/>
                <a:gd name="T2" fmla="*/ 250 w 250"/>
                <a:gd name="T3" fmla="*/ 0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50" h="242">
                  <a:moveTo>
                    <a:pt x="0" y="242"/>
                  </a:moveTo>
                  <a:cubicBezTo>
                    <a:pt x="88" y="166"/>
                    <a:pt x="172" y="85"/>
                    <a:pt x="25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0" name="Freeform 18">
              <a:extLst>
                <a:ext uri="{FF2B5EF4-FFF2-40B4-BE49-F238E27FC236}">
                  <a16:creationId xmlns:a16="http://schemas.microsoft.com/office/drawing/2014/main" id="{CF51BEC3-1414-4B86-B1E1-0051FF18199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484188" y="0"/>
              <a:ext cx="3421063" cy="6843713"/>
            </a:xfrm>
            <a:custGeom>
              <a:avLst/>
              <a:gdLst>
                <a:gd name="T0" fmla="*/ 720 w 720"/>
                <a:gd name="T1" fmla="*/ 0 h 1440"/>
                <a:gd name="T2" fmla="*/ 362 w 720"/>
                <a:gd name="T3" fmla="*/ 1440 h 1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720" h="1440">
                  <a:moveTo>
                    <a:pt x="720" y="0"/>
                  </a:moveTo>
                  <a:cubicBezTo>
                    <a:pt x="316" y="282"/>
                    <a:pt x="0" y="1018"/>
                    <a:pt x="362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1" name="Freeform 19">
              <a:extLst>
                <a:ext uri="{FF2B5EF4-FFF2-40B4-BE49-F238E27FC236}">
                  <a16:creationId xmlns:a16="http://schemas.microsoft.com/office/drawing/2014/main" id="{F69D94F0-358D-4931-B5CA-5A223180DE9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1287125" y="6049963"/>
              <a:ext cx="879475" cy="793750"/>
            </a:xfrm>
            <a:custGeom>
              <a:avLst/>
              <a:gdLst>
                <a:gd name="T0" fmla="*/ 0 w 185"/>
                <a:gd name="T1" fmla="*/ 167 h 167"/>
                <a:gd name="T2" fmla="*/ 185 w 185"/>
                <a:gd name="T3" fmla="*/ 0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85" h="167">
                  <a:moveTo>
                    <a:pt x="0" y="167"/>
                  </a:moveTo>
                  <a:cubicBezTo>
                    <a:pt x="63" y="114"/>
                    <a:pt x="125" y="58"/>
                    <a:pt x="185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2" name="Freeform 20">
              <a:extLst>
                <a:ext uri="{FF2B5EF4-FFF2-40B4-BE49-F238E27FC236}">
                  <a16:creationId xmlns:a16="http://schemas.microsoft.com/office/drawing/2014/main" id="{5CFB12DB-F2CC-466C-828B-009EA7B57BF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598488" y="0"/>
              <a:ext cx="2717800" cy="6843713"/>
            </a:xfrm>
            <a:custGeom>
              <a:avLst/>
              <a:gdLst>
                <a:gd name="T0" fmla="*/ 572 w 572"/>
                <a:gd name="T1" fmla="*/ 0 h 1440"/>
                <a:gd name="T2" fmla="*/ 164 w 572"/>
                <a:gd name="T3" fmla="*/ 1440 h 1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72" h="1440">
                  <a:moveTo>
                    <a:pt x="572" y="0"/>
                  </a:moveTo>
                  <a:cubicBezTo>
                    <a:pt x="213" y="320"/>
                    <a:pt x="0" y="979"/>
                    <a:pt x="164" y="144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3" name="Freeform 21">
              <a:extLst>
                <a:ext uri="{FF2B5EF4-FFF2-40B4-BE49-F238E27FC236}">
                  <a16:creationId xmlns:a16="http://schemas.microsoft.com/office/drawing/2014/main" id="{43D8F6E9-0540-4297-A310-D7C9FA65A09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61938" y="0"/>
              <a:ext cx="2944813" cy="6843713"/>
            </a:xfrm>
            <a:custGeom>
              <a:avLst/>
              <a:gdLst>
                <a:gd name="T0" fmla="*/ 620 w 620"/>
                <a:gd name="T1" fmla="*/ 0 h 1440"/>
                <a:gd name="T2" fmla="*/ 186 w 620"/>
                <a:gd name="T3" fmla="*/ 1440 h 1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620" h="1440">
                  <a:moveTo>
                    <a:pt x="620" y="0"/>
                  </a:moveTo>
                  <a:cubicBezTo>
                    <a:pt x="248" y="325"/>
                    <a:pt x="0" y="960"/>
                    <a:pt x="186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lg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4" name="Freeform 22">
              <a:extLst>
                <a:ext uri="{FF2B5EF4-FFF2-40B4-BE49-F238E27FC236}">
                  <a16:creationId xmlns:a16="http://schemas.microsoft.com/office/drawing/2014/main" id="{077E47D8-A4D7-46C2-9EF0-AF1C777C286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-417513" y="0"/>
              <a:ext cx="2403475" cy="6843713"/>
            </a:xfrm>
            <a:custGeom>
              <a:avLst/>
              <a:gdLst>
                <a:gd name="T0" fmla="*/ 506 w 506"/>
                <a:gd name="T1" fmla="*/ 0 h 1440"/>
                <a:gd name="T2" fmla="*/ 171 w 506"/>
                <a:gd name="T3" fmla="*/ 1440 h 1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06" h="1440">
                  <a:moveTo>
                    <a:pt x="506" y="0"/>
                  </a:moveTo>
                  <a:cubicBezTo>
                    <a:pt x="109" y="356"/>
                    <a:pt x="0" y="943"/>
                    <a:pt x="17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5" name="Freeform 23">
              <a:extLst>
                <a:ext uri="{FF2B5EF4-FFF2-40B4-BE49-F238E27FC236}">
                  <a16:creationId xmlns:a16="http://schemas.microsoft.com/office/drawing/2014/main" id="{F1D21ED2-F5A9-4411-934F-B972429F4C9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4288" y="9525"/>
              <a:ext cx="1771650" cy="3198813"/>
            </a:xfrm>
            <a:custGeom>
              <a:avLst/>
              <a:gdLst>
                <a:gd name="T0" fmla="*/ 373 w 373"/>
                <a:gd name="T1" fmla="*/ 0 h 673"/>
                <a:gd name="T2" fmla="*/ 0 w 373"/>
                <a:gd name="T3" fmla="*/ 673 h 6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373" h="673">
                  <a:moveTo>
                    <a:pt x="373" y="0"/>
                  </a:moveTo>
                  <a:cubicBezTo>
                    <a:pt x="175" y="183"/>
                    <a:pt x="51" y="409"/>
                    <a:pt x="0" y="67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6" name="Freeform 24">
              <a:extLst>
                <a:ext uri="{FF2B5EF4-FFF2-40B4-BE49-F238E27FC236}">
                  <a16:creationId xmlns:a16="http://schemas.microsoft.com/office/drawing/2014/main" id="{E2EDE38A-AE13-4408-9B8B-EE6F62C9102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4763" y="6016625"/>
              <a:ext cx="214313" cy="827088"/>
            </a:xfrm>
            <a:custGeom>
              <a:avLst/>
              <a:gdLst>
                <a:gd name="T0" fmla="*/ 0 w 45"/>
                <a:gd name="T1" fmla="*/ 0 h 174"/>
                <a:gd name="T2" fmla="*/ 45 w 45"/>
                <a:gd name="T3" fmla="*/ 174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5" h="174">
                  <a:moveTo>
                    <a:pt x="0" y="0"/>
                  </a:moveTo>
                  <a:cubicBezTo>
                    <a:pt x="11" y="59"/>
                    <a:pt x="26" y="118"/>
                    <a:pt x="45" y="1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7" name="Freeform 25">
              <a:extLst>
                <a:ext uri="{FF2B5EF4-FFF2-40B4-BE49-F238E27FC236}">
                  <a16:creationId xmlns:a16="http://schemas.microsoft.com/office/drawing/2014/main" id="{3630CEB6-A7D8-45A1-AC44-147C2AF1307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4288" y="0"/>
              <a:ext cx="1562100" cy="2228850"/>
            </a:xfrm>
            <a:custGeom>
              <a:avLst/>
              <a:gdLst>
                <a:gd name="T0" fmla="*/ 329 w 329"/>
                <a:gd name="T1" fmla="*/ 0 h 469"/>
                <a:gd name="T2" fmla="*/ 0 w 329"/>
                <a:gd name="T3" fmla="*/ 469 h 4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329" h="469">
                  <a:moveTo>
                    <a:pt x="329" y="0"/>
                  </a:moveTo>
                  <a:cubicBezTo>
                    <a:pt x="189" y="133"/>
                    <a:pt x="69" y="288"/>
                    <a:pt x="0" y="46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39" name="Group 38">
            <a:extLst>
              <a:ext uri="{FF2B5EF4-FFF2-40B4-BE49-F238E27FC236}">
                <a16:creationId xmlns:a16="http://schemas.microsoft.com/office/drawing/2014/main" id="{83118EC2-A2C7-4CDB-887C-21E0B0C437D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800144" y="1699589"/>
            <a:ext cx="3674476" cy="3470421"/>
            <a:chOff x="697883" y="1816768"/>
            <a:chExt cx="3674476" cy="3470421"/>
          </a:xfrm>
        </p:grpSpPr>
        <p:sp>
          <p:nvSpPr>
            <p:cNvPr id="40" name="Rectangle 39">
              <a:extLst>
                <a:ext uri="{FF2B5EF4-FFF2-40B4-BE49-F238E27FC236}">
                  <a16:creationId xmlns:a16="http://schemas.microsoft.com/office/drawing/2014/main" id="{E7D642C1-20ED-4515-B19F-47B6CC83414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97883" y="1816768"/>
              <a:ext cx="3674476" cy="5029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1" name="Isosceles Triangle 22">
              <a:extLst>
                <a:ext uri="{FF2B5EF4-FFF2-40B4-BE49-F238E27FC236}">
                  <a16:creationId xmlns:a16="http://schemas.microsoft.com/office/drawing/2014/main" id="{0E5C6FE8-B8C9-4163-830B-3F8E408EA1A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0800000">
              <a:off x="2380224" y="5014786"/>
              <a:ext cx="315988" cy="27240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id="{E3A09EDA-AF27-4D31-8A57-4407E057496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04075" y="2392840"/>
              <a:ext cx="3668284" cy="26243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9E2DAA1A-2E0B-9F44-A0A3-21DF8C54FD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88631" y="2358391"/>
            <a:ext cx="3498979" cy="2453676"/>
          </a:xfrm>
        </p:spPr>
        <p:txBody>
          <a:bodyPr>
            <a:normAutofit/>
          </a:bodyPr>
          <a:lstStyle/>
          <a:p>
            <a:pPr algn="ctr"/>
            <a:r>
              <a:rPr lang="en-US" sz="3600" dirty="0">
                <a:solidFill>
                  <a:srgbClr val="FFFFFF"/>
                </a:solidFill>
              </a:rPr>
              <a:t>Thank You! </a:t>
            </a:r>
            <a:br>
              <a:rPr lang="en-US" sz="2800" dirty="0">
                <a:solidFill>
                  <a:srgbClr val="FFFFFF"/>
                </a:solidFill>
              </a:rPr>
            </a:br>
            <a:br>
              <a:rPr lang="en-US" sz="2800" dirty="0">
                <a:solidFill>
                  <a:srgbClr val="FFFFFF"/>
                </a:solidFill>
              </a:rPr>
            </a:br>
            <a:r>
              <a:rPr lang="en-US" sz="2800" dirty="0">
                <a:solidFill>
                  <a:srgbClr val="FFFFFF"/>
                </a:solidFill>
              </a:rPr>
              <a:t>Tisha R. Tallman, Executive Director </a:t>
            </a:r>
            <a:br>
              <a:rPr lang="en-US" sz="2800" dirty="0">
                <a:solidFill>
                  <a:srgbClr val="FFFFFF"/>
                </a:solidFill>
              </a:rPr>
            </a:br>
            <a:r>
              <a:rPr lang="en-US" sz="2800" dirty="0" err="1">
                <a:solidFill>
                  <a:srgbClr val="FFFFFF"/>
                </a:solidFill>
              </a:rPr>
              <a:t>ttallman@naehcy.org</a:t>
            </a:r>
            <a:endParaRPr lang="en-US" sz="2800" dirty="0">
              <a:solidFill>
                <a:srgbClr val="FFFFFF"/>
              </a:solidFill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908E6E7-2FE7-5F49-B6E0-11AC5992F5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469880" y="320040"/>
            <a:ext cx="914400" cy="320040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fld id="{FD8E9CF1-5951-4583-8447-17063DCF8036}" type="slidenum">
              <a:rPr lang="en-US">
                <a:solidFill>
                  <a:schemeClr val="tx1">
                    <a:lumMod val="50000"/>
                    <a:lumOff val="50000"/>
                  </a:schemeClr>
                </a:solidFill>
              </a:rPr>
              <a:pPr>
                <a:spcAft>
                  <a:spcPts val="600"/>
                </a:spcAft>
              </a:pPr>
              <a:t>9</a:t>
            </a:fld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pic>
        <p:nvPicPr>
          <p:cNvPr id="9" name="Content Placeholder 8">
            <a:extLst>
              <a:ext uri="{FF2B5EF4-FFF2-40B4-BE49-F238E27FC236}">
                <a16:creationId xmlns:a16="http://schemas.microsoft.com/office/drawing/2014/main" id="{F9EAD8CA-F975-7E4A-BF13-53C4A136A743}"/>
              </a:ext>
            </a:extLst>
          </p:cNvPr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9020" y="2708161"/>
            <a:ext cx="4507705" cy="1441677"/>
          </a:xfrm>
        </p:spPr>
      </p:pic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B9EABA4-59D9-C443-9125-61B4C0D561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04672" y="6227064"/>
            <a:ext cx="10588752" cy="320040"/>
          </a:xfrm>
        </p:spPr>
        <p:txBody>
          <a:bodyPr>
            <a:normAutofit/>
          </a:bodyPr>
          <a:lstStyle/>
          <a:p>
            <a:pPr algn="r">
              <a:spcAft>
                <a:spcPts val="600"/>
              </a:spcAft>
            </a:pPr>
            <a:r>
              <a:rPr lang="en-US">
                <a:solidFill>
                  <a:schemeClr val="tx1">
                    <a:lumMod val="50000"/>
                    <a:lumOff val="50000"/>
                  </a:schemeClr>
                </a:solidFill>
              </a:rPr>
              <a:t>Tisha R. Tallman</a:t>
            </a:r>
          </a:p>
        </p:txBody>
      </p:sp>
    </p:spTree>
    <p:extLst>
      <p:ext uri="{BB962C8B-B14F-4D97-AF65-F5344CB8AC3E}">
        <p14:creationId xmlns:p14="http://schemas.microsoft.com/office/powerpoint/2010/main" val="145269331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</TotalTime>
  <Words>237</Words>
  <Application>Microsoft Office PowerPoint</Application>
  <PresentationFormat>Widescreen</PresentationFormat>
  <Paragraphs>44</Paragraphs>
  <Slides>9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4" baseType="lpstr">
      <vt:lpstr>Arial</vt:lpstr>
      <vt:lpstr>Calibri</vt:lpstr>
      <vt:lpstr>Calibri Light</vt:lpstr>
      <vt:lpstr>Garamond</vt:lpstr>
      <vt:lpstr>Office Theme</vt:lpstr>
      <vt:lpstr>Welcome Back!</vt:lpstr>
      <vt:lpstr>State Coordinator’s Meeting</vt:lpstr>
      <vt:lpstr>Mission</vt:lpstr>
      <vt:lpstr>Strategic Priorities</vt:lpstr>
      <vt:lpstr>Enhance Stakeholder Capacity</vt:lpstr>
      <vt:lpstr>Collaboration, Learning, Leadership and Capacity building of our Members</vt:lpstr>
      <vt:lpstr>2019, 2020 NAEHCY National Conferences</vt:lpstr>
      <vt:lpstr>November 13-16, 2021 Hyatt Regency Atlanta</vt:lpstr>
      <vt:lpstr>Thank You!   Tisha R. Tallman, Executive Director  ttallman@naehcy.org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State Coordinator’s Meeting</dc:title>
  <dc:creator>Tisha Tallman</dc:creator>
  <cp:lastModifiedBy>Christina Dukes</cp:lastModifiedBy>
  <cp:revision>5</cp:revision>
  <dcterms:created xsi:type="dcterms:W3CDTF">2021-04-22T18:49:46Z</dcterms:created>
  <dcterms:modified xsi:type="dcterms:W3CDTF">2021-04-26T14:30:20Z</dcterms:modified>
</cp:coreProperties>
</file>