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40" r:id="rId1"/>
  </p:sldMasterIdLst>
  <p:sldIdLst>
    <p:sldId id="262" r:id="rId2"/>
    <p:sldId id="264" r:id="rId3"/>
    <p:sldId id="265" r:id="rId4"/>
    <p:sldId id="256" r:id="rId5"/>
    <p:sldId id="258" r:id="rId6"/>
    <p:sldId id="259" r:id="rId7"/>
    <p:sldId id="261" r:id="rId8"/>
    <p:sldId id="260" r:id="rId9"/>
    <p:sldId id="263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B8DA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431"/>
    <p:restoredTop sz="96429"/>
  </p:normalViewPr>
  <p:slideViewPr>
    <p:cSldViewPr snapToGrid="0" snapToObjects="1">
      <p:cViewPr varScale="1">
        <p:scale>
          <a:sx n="60" d="100"/>
          <a:sy n="60" d="100"/>
        </p:scale>
        <p:origin x="668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761999"/>
            <a:ext cx="9141619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70263" y="761999"/>
            <a:ext cx="2925318" cy="5334001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9848" y="1298448"/>
            <a:ext cx="7315200" cy="3255264"/>
          </a:xfrm>
        </p:spPr>
        <p:txBody>
          <a:bodyPr anchor="b">
            <a:normAutofit/>
          </a:bodyPr>
          <a:lstStyle>
            <a:lvl1pPr algn="l">
              <a:defRPr sz="5900" spc="-100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15" y="4670246"/>
            <a:ext cx="7315200" cy="914400"/>
          </a:xfrm>
        </p:spPr>
        <p:txBody>
          <a:bodyPr anchor="t">
            <a:normAutofit/>
          </a:bodyPr>
          <a:lstStyle>
            <a:lvl1pPr marL="0" indent="0" algn="l">
              <a:buNone/>
              <a:defRPr sz="2200" cap="none" spc="0" baseline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4/23/2021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4/23/2021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81000" y="990600"/>
            <a:ext cx="2819400" cy="4953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67912" y="868680"/>
            <a:ext cx="7315200" cy="5120640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4/23/2021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4/23/2021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67912" y="1298448"/>
            <a:ext cx="7315200" cy="3255264"/>
          </a:xfrm>
        </p:spPr>
        <p:txBody>
          <a:bodyPr anchor="b">
            <a:normAutofit/>
          </a:bodyPr>
          <a:lstStyle>
            <a:lvl1pPr>
              <a:defRPr sz="5900" b="0" spc="-1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0" y="4672584"/>
            <a:ext cx="7315200" cy="914400"/>
          </a:xfrm>
        </p:spPr>
        <p:txBody>
          <a:bodyPr anchor="t">
            <a:normAutofit/>
          </a:bodyPr>
          <a:lstStyle>
            <a:lvl1pPr marL="0" indent="0">
              <a:buNone/>
              <a:defRPr sz="2200" cap="none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4/23/2021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67912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818120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4/23/2021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7912" y="1023586"/>
            <a:ext cx="3474720" cy="8077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7912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818463" y="1023586"/>
            <a:ext cx="3474720" cy="813171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818463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4/23/2021</a:t>
            </a:fld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4/23/2021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4/23/2021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7912" y="868680"/>
            <a:ext cx="731520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4176"/>
            <a:ext cx="2834640" cy="2321990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4/23/2021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570644" y="767419"/>
            <a:ext cx="8115230" cy="5330952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3008"/>
            <a:ext cx="2834640" cy="2322576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4/23/2021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3499101" y="6356350"/>
            <a:ext cx="5911517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58952"/>
            <a:ext cx="3443590" cy="5330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2919" y="1123837"/>
            <a:ext cx="2947482" cy="46011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11815864" y="758952"/>
            <a:ext cx="384048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9268" y="864108"/>
            <a:ext cx="7315200" cy="51206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62465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586B75A-687E-405C-8A0B-8D00578BA2C3}" type="datetimeFigureOut">
              <a:rPr lang="en-US" dirty="0"/>
              <a:pPr/>
              <a:t>4/23/2021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69268" y="6356350"/>
            <a:ext cx="59115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spc="-60" baseline="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video" Target="https://player.vimeo.com/video/536895696?app_id=122963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831649-C344-5441-823E-797D290AF62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69848" y="1298448"/>
            <a:ext cx="7315200" cy="2548921"/>
          </a:xfrm>
        </p:spPr>
        <p:txBody>
          <a:bodyPr>
            <a:normAutofit/>
          </a:bodyPr>
          <a:lstStyle/>
          <a:p>
            <a:r>
              <a:rPr lang="en-US" sz="3600" dirty="0"/>
              <a:t>Books, Videos, </a:t>
            </a:r>
            <a:br>
              <a:rPr lang="en-US" sz="3600" dirty="0"/>
            </a:br>
            <a:r>
              <a:rPr lang="en-US" sz="3600" dirty="0"/>
              <a:t>Presentations, </a:t>
            </a:r>
            <a:br>
              <a:rPr lang="en-US" sz="3600" dirty="0"/>
            </a:br>
            <a:r>
              <a:rPr lang="en-US" sz="3600" dirty="0"/>
              <a:t>and more…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07AB6F1-2100-044E-9157-1A1916EA5CA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00014" y="3847369"/>
            <a:ext cx="7572037" cy="1737277"/>
          </a:xfrm>
        </p:spPr>
        <p:txBody>
          <a:bodyPr>
            <a:normAutofit/>
          </a:bodyPr>
          <a:lstStyle/>
          <a:p>
            <a:r>
              <a:rPr lang="en-US" b="1" u="sng" dirty="0"/>
              <a:t>Diane Nilan, HEAR US founder/president</a:t>
            </a:r>
            <a:br>
              <a:rPr lang="en-US" dirty="0"/>
            </a:br>
            <a:r>
              <a:rPr lang="en-US" dirty="0"/>
              <a:t>30+ years of experience—running shelters, MV advocacy</a:t>
            </a:r>
            <a:br>
              <a:rPr lang="en-US" dirty="0"/>
            </a:br>
            <a:r>
              <a:rPr lang="en-US" dirty="0"/>
              <a:t>15 years filming, cross-country, non-urban travel (49 states)</a:t>
            </a:r>
          </a:p>
          <a:p>
            <a:r>
              <a:rPr lang="en-US" b="1" i="1" dirty="0"/>
              <a:t>Dedicated to improving conditions for homeless families/youth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1C189E3-F3C4-4F41-A1EE-56BCA42E0D92}"/>
              </a:ext>
            </a:extLst>
          </p:cNvPr>
          <p:cNvSpPr txBox="1">
            <a:spLocks/>
          </p:cNvSpPr>
          <p:nvPr/>
        </p:nvSpPr>
        <p:spPr>
          <a:xfrm>
            <a:off x="1069848" y="1298448"/>
            <a:ext cx="4121584" cy="101213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900" kern="1200" spc="-100" baseline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b="1" dirty="0"/>
              <a:t>HEAR US Inc.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697BE48-6998-0945-9349-EE841A59C2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71456" y="1017270"/>
            <a:ext cx="1657604" cy="414401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1665DDF-8907-854A-A543-1AA90D5B1673}"/>
              </a:ext>
            </a:extLst>
          </p:cNvPr>
          <p:cNvSpPr txBox="1"/>
          <p:nvPr/>
        </p:nvSpPr>
        <p:spPr>
          <a:xfrm>
            <a:off x="9580913" y="5241458"/>
            <a:ext cx="22386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>
                <a:solidFill>
                  <a:srgbClr val="7B8DAB"/>
                </a:solidFill>
              </a:rPr>
              <a:t>www.hearus.us</a:t>
            </a:r>
            <a:endParaRPr lang="en-US" sz="2400" b="1" dirty="0">
              <a:solidFill>
                <a:srgbClr val="7B8DAB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689C48F-83EA-F941-8E89-0ACA68B36ED8}"/>
              </a:ext>
            </a:extLst>
          </p:cNvPr>
          <p:cNvSpPr txBox="1"/>
          <p:nvPr/>
        </p:nvSpPr>
        <p:spPr>
          <a:xfrm>
            <a:off x="936096" y="6210054"/>
            <a:ext cx="105929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/>
              <a:t>HEAR US Inc., since 2005, giving VOICE &amp; VISIBILITY to CHILDREN &amp; YOUTH experiencing homelessness…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1622853-A15D-344F-AA5A-51A1658671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8748" y="1298448"/>
            <a:ext cx="3323303" cy="2252461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5590739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13817C-1832-B24E-8B46-4A3F0627DC2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36096" y="1052621"/>
            <a:ext cx="7314769" cy="4742121"/>
          </a:xfrm>
        </p:spPr>
        <p:txBody>
          <a:bodyPr>
            <a:noAutofit/>
          </a:bodyPr>
          <a:lstStyle/>
          <a:p>
            <a:r>
              <a:rPr lang="en-US" sz="2800" b="1" dirty="0"/>
              <a:t>New </a:t>
            </a:r>
            <a:r>
              <a:rPr lang="en-US" sz="2800" b="1" baseline="30000" dirty="0"/>
              <a:t>3/21</a:t>
            </a:r>
            <a:r>
              <a:rPr lang="en-US" sz="2800" b="1" dirty="0"/>
              <a:t> HEAR US Video</a:t>
            </a:r>
            <a:br>
              <a:rPr lang="en-US" sz="2800" b="1" dirty="0"/>
            </a:br>
            <a:r>
              <a:rPr lang="en-US" sz="2800" b="1" i="1" dirty="0"/>
              <a:t>Capital Failure – Family Homelessness Surging</a:t>
            </a:r>
            <a:br>
              <a:rPr lang="en-US" sz="2800" b="1" i="1" dirty="0"/>
            </a:br>
            <a:br>
              <a:rPr lang="en-US" sz="2800" i="1" dirty="0"/>
            </a:br>
            <a:r>
              <a:rPr lang="en-US" sz="2800" dirty="0"/>
              <a:t>Explores </a:t>
            </a:r>
            <a:r>
              <a:rPr lang="en-US" sz="2800" b="1" dirty="0"/>
              <a:t>motel existence </a:t>
            </a:r>
            <a:br>
              <a:rPr lang="en-US" sz="2800" b="1" dirty="0"/>
            </a:br>
            <a:r>
              <a:rPr lang="en-US" sz="2800" dirty="0"/>
              <a:t>in </a:t>
            </a:r>
            <a:r>
              <a:rPr lang="en-US" sz="2800" b="1" dirty="0"/>
              <a:t>CoVid</a:t>
            </a:r>
            <a:r>
              <a:rPr lang="en-US" sz="2800" dirty="0"/>
              <a:t> era</a:t>
            </a:r>
            <a:br>
              <a:rPr lang="en-US" sz="2800" dirty="0"/>
            </a:br>
            <a:br>
              <a:rPr lang="en-US" sz="2800" dirty="0"/>
            </a:br>
            <a:r>
              <a:rPr lang="en-US" sz="2800" dirty="0"/>
              <a:t>5-min. trailer </a:t>
            </a:r>
            <a:br>
              <a:rPr lang="en-US" sz="2800" dirty="0"/>
            </a:br>
            <a:r>
              <a:rPr lang="en-US" sz="2800" dirty="0"/>
              <a:t>12-min. full interview</a:t>
            </a:r>
            <a:br>
              <a:rPr lang="en-US" sz="2800" dirty="0"/>
            </a:br>
            <a:r>
              <a:rPr lang="en-US" sz="2800" dirty="0">
                <a:solidFill>
                  <a:schemeClr val="bg1"/>
                </a:solidFill>
              </a:rPr>
              <a:t>Covers issues common to families in motels.</a:t>
            </a:r>
            <a:br>
              <a:rPr lang="en-US" sz="2800" dirty="0">
                <a:solidFill>
                  <a:schemeClr val="bg1"/>
                </a:solidFill>
              </a:rPr>
            </a:br>
            <a:r>
              <a:rPr lang="en-US" sz="2800" dirty="0">
                <a:solidFill>
                  <a:schemeClr val="bg1"/>
                </a:solidFill>
              </a:rPr>
              <a:t>Depicts housing instability and illustrates families falling through the cracks of community assistance.</a:t>
            </a:r>
            <a:endParaRPr lang="en-US" sz="28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7EB088C-6C17-0B46-88FB-4029795B26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71456" y="1017270"/>
            <a:ext cx="1657604" cy="414401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0F33480-FA4D-2D4F-8514-DC215C1AE1C5}"/>
              </a:ext>
            </a:extLst>
          </p:cNvPr>
          <p:cNvSpPr txBox="1"/>
          <p:nvPr/>
        </p:nvSpPr>
        <p:spPr>
          <a:xfrm>
            <a:off x="9580913" y="5241458"/>
            <a:ext cx="22386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>
                <a:solidFill>
                  <a:srgbClr val="7B8DAB"/>
                </a:solidFill>
              </a:rPr>
              <a:t>www.hearus.us</a:t>
            </a:r>
            <a:endParaRPr lang="en-US" sz="2400" b="1" dirty="0">
              <a:solidFill>
                <a:srgbClr val="7B8DAB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25DAA43-25EB-8D46-9B66-77A02766A70A}"/>
              </a:ext>
            </a:extLst>
          </p:cNvPr>
          <p:cNvSpPr txBox="1"/>
          <p:nvPr/>
        </p:nvSpPr>
        <p:spPr>
          <a:xfrm>
            <a:off x="936096" y="6210054"/>
            <a:ext cx="105929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/>
              <a:t>HEAR US Inc., since 2005, giving VOICE &amp; VISIBILITY to CHILDREN &amp; YOUTH experiencing homelessness…</a:t>
            </a:r>
          </a:p>
        </p:txBody>
      </p:sp>
    </p:spTree>
    <p:extLst>
      <p:ext uri="{BB962C8B-B14F-4D97-AF65-F5344CB8AC3E}">
        <p14:creationId xmlns:p14="http://schemas.microsoft.com/office/powerpoint/2010/main" val="15324969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nline Media 5" descr="Capital Failure (trailer).mp4">
            <a:hlinkClick r:id="" action="ppaction://media"/>
            <a:extLst>
              <a:ext uri="{FF2B5EF4-FFF2-40B4-BE49-F238E27FC236}">
                <a16:creationId xmlns:a16="http://schemas.microsoft.com/office/drawing/2014/main" id="{52FD9C5F-B8E0-42BE-9E25-8320B2FBD854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852950" y="479784"/>
            <a:ext cx="10486099" cy="5898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636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6CCAE3-4177-6048-8FBC-586935CC9B9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08888" y="1148074"/>
            <a:ext cx="7315200" cy="889306"/>
          </a:xfrm>
        </p:spPr>
        <p:txBody>
          <a:bodyPr>
            <a:normAutofit fontScale="90000"/>
          </a:bodyPr>
          <a:lstStyle/>
          <a:p>
            <a:br>
              <a:rPr lang="en-US" sz="3600" dirty="0"/>
            </a:br>
            <a:r>
              <a:rPr lang="en-US" sz="6000" b="1" dirty="0"/>
              <a:t>It’s About the Children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5DAA8C3-6BEB-8F4F-807B-4203C4CD8B8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86654" y="2174875"/>
            <a:ext cx="7437433" cy="914400"/>
          </a:xfrm>
        </p:spPr>
        <p:txBody>
          <a:bodyPr>
            <a:normAutofit/>
          </a:bodyPr>
          <a:lstStyle/>
          <a:p>
            <a:r>
              <a:rPr lang="en-US" dirty="0"/>
              <a:t>Compelling stories based on real situations by Pat Van Doren</a:t>
            </a:r>
          </a:p>
          <a:p>
            <a:r>
              <a:rPr lang="en-US" dirty="0"/>
              <a:t>Set of 3, available individually, bulk prices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E4E59B7-2676-5240-B3B5-718A289685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71456" y="1017270"/>
            <a:ext cx="1657604" cy="414401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25CCE87-5D22-FC45-9F32-721A67E09847}"/>
              </a:ext>
            </a:extLst>
          </p:cNvPr>
          <p:cNvSpPr txBox="1"/>
          <p:nvPr/>
        </p:nvSpPr>
        <p:spPr>
          <a:xfrm>
            <a:off x="9580913" y="5241458"/>
            <a:ext cx="22386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>
                <a:solidFill>
                  <a:srgbClr val="7B8DAB"/>
                </a:solidFill>
              </a:rPr>
              <a:t>www.hearus.us</a:t>
            </a:r>
            <a:endParaRPr lang="en-US" sz="2400" b="1" dirty="0">
              <a:solidFill>
                <a:srgbClr val="7B8DAB"/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3ED90E2-534C-EE49-98DB-FA33CFD7E9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6623" y="3226770"/>
            <a:ext cx="2106643" cy="235089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358A071-64AF-2046-B42E-E1C265A5C8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59151" y="3245207"/>
            <a:ext cx="2214103" cy="233245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52B096FC-4F4E-7C43-9023-590579A362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6470" y="3245207"/>
            <a:ext cx="2356583" cy="233245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B27B8937-823F-284D-84BB-3CF2E12E1CF0}"/>
              </a:ext>
            </a:extLst>
          </p:cNvPr>
          <p:cNvSpPr txBox="1"/>
          <p:nvPr/>
        </p:nvSpPr>
        <p:spPr>
          <a:xfrm>
            <a:off x="936096" y="6210054"/>
            <a:ext cx="105929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/>
              <a:t>HEAR US Inc., since 2005, giving VOICE &amp; VISIBILITY to CHILDREN &amp; YOUTH experiencing homelessness…</a:t>
            </a:r>
          </a:p>
        </p:txBody>
      </p:sp>
    </p:spTree>
    <p:extLst>
      <p:ext uri="{BB962C8B-B14F-4D97-AF65-F5344CB8AC3E}">
        <p14:creationId xmlns:p14="http://schemas.microsoft.com/office/powerpoint/2010/main" val="25645736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7271BAB9-5D05-A644-B6E3-69BC6C74940E}"/>
              </a:ext>
            </a:extLst>
          </p:cNvPr>
          <p:cNvSpPr txBox="1">
            <a:spLocks/>
          </p:cNvSpPr>
          <p:nvPr/>
        </p:nvSpPr>
        <p:spPr>
          <a:xfrm>
            <a:off x="959826" y="927364"/>
            <a:ext cx="7315200" cy="88930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900" kern="1200" spc="-100" baseline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b="1" dirty="0"/>
              <a:t>Books for Mature Audiences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26055105-F465-BD45-8AFA-890FF582DF45}"/>
              </a:ext>
            </a:extLst>
          </p:cNvPr>
          <p:cNvSpPr txBox="1">
            <a:spLocks/>
          </p:cNvSpPr>
          <p:nvPr/>
        </p:nvSpPr>
        <p:spPr>
          <a:xfrm>
            <a:off x="1058049" y="1816670"/>
            <a:ext cx="7315200" cy="109367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85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Wingdings 2" pitchFamily="18" charset="2"/>
              <a:buNone/>
              <a:defRPr sz="2200" kern="1200" cap="none" spc="0" baseline="0">
                <a:solidFill>
                  <a:schemeClr val="accent1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None/>
              <a:defRPr sz="2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None/>
              <a:defRPr sz="2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None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None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None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None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None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None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>
                <a:solidFill>
                  <a:schemeClr val="bg1"/>
                </a:solidFill>
              </a:rPr>
              <a:t>Stories of homelessness for novices and experts</a:t>
            </a:r>
          </a:p>
          <a:p>
            <a:r>
              <a:rPr lang="en-US" b="1" dirty="0">
                <a:solidFill>
                  <a:schemeClr val="bg1"/>
                </a:solidFill>
              </a:rPr>
              <a:t>Easy reading, compelling accounts of/by real people</a:t>
            </a:r>
          </a:p>
          <a:p>
            <a:r>
              <a:rPr lang="en-US" b="1" dirty="0">
                <a:solidFill>
                  <a:schemeClr val="bg1"/>
                </a:solidFill>
              </a:rPr>
              <a:t>Bulk prices available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13C0711-BC1A-774D-8E67-D42E431183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71456" y="1017270"/>
            <a:ext cx="1657604" cy="414401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BA5F473-4B23-C940-9B9C-49CBD0C21623}"/>
              </a:ext>
            </a:extLst>
          </p:cNvPr>
          <p:cNvSpPr txBox="1"/>
          <p:nvPr/>
        </p:nvSpPr>
        <p:spPr>
          <a:xfrm>
            <a:off x="9580913" y="5241458"/>
            <a:ext cx="22386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>
                <a:solidFill>
                  <a:srgbClr val="7B8DAB"/>
                </a:solidFill>
              </a:rPr>
              <a:t>www.hearus.us</a:t>
            </a:r>
            <a:endParaRPr lang="en-US" sz="2400" b="1" dirty="0">
              <a:solidFill>
                <a:srgbClr val="7B8DAB"/>
              </a:solidFill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0174BE54-27D0-D447-A194-7066D6AEE4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8888" y="3089275"/>
            <a:ext cx="1774522" cy="262128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39E255D-058E-D947-BFA2-EA37968073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88408" y="3102073"/>
            <a:ext cx="1774522" cy="2595689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3AF47F9C-EAF4-074C-8A4A-7FDC27253825}"/>
              </a:ext>
            </a:extLst>
          </p:cNvPr>
          <p:cNvSpPr txBox="1"/>
          <p:nvPr/>
        </p:nvSpPr>
        <p:spPr>
          <a:xfrm>
            <a:off x="2856500" y="3174448"/>
            <a:ext cx="166165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◀︎ Stories of homelessness—family, youth, adult</a:t>
            </a:r>
          </a:p>
          <a:p>
            <a:br>
              <a:rPr lang="en-US" b="1" dirty="0"/>
            </a:br>
            <a:r>
              <a:rPr lang="en-US" b="1" dirty="0"/>
              <a:t>History of MV beginnings</a:t>
            </a:r>
          </a:p>
          <a:p>
            <a:endParaRPr lang="en-US" b="1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B0C2246-778A-C043-8624-A58D57C35D21}"/>
              </a:ext>
            </a:extLst>
          </p:cNvPr>
          <p:cNvSpPr txBox="1"/>
          <p:nvPr/>
        </p:nvSpPr>
        <p:spPr>
          <a:xfrm>
            <a:off x="6784357" y="3068314"/>
            <a:ext cx="198601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◀︎ Combo memoir-social narrative</a:t>
            </a:r>
          </a:p>
          <a:p>
            <a:br>
              <a:rPr lang="en-US" b="1" dirty="0"/>
            </a:br>
            <a:r>
              <a:rPr lang="en-US" b="1" dirty="0"/>
              <a:t>Stories of MV families and </a:t>
            </a:r>
            <a:br>
              <a:rPr lang="en-US" b="1" dirty="0"/>
            </a:br>
            <a:r>
              <a:rPr lang="en-US" b="1" dirty="0"/>
              <a:t>MV liaisons</a:t>
            </a:r>
          </a:p>
          <a:p>
            <a:br>
              <a:rPr lang="en-US" b="1" dirty="0"/>
            </a:br>
            <a:r>
              <a:rPr lang="en-US" b="1" dirty="0"/>
              <a:t>Video vignettes </a:t>
            </a:r>
          </a:p>
          <a:p>
            <a:endParaRPr lang="en-US" b="1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7F4DF9F-9030-F441-9FDD-33C7A776B483}"/>
              </a:ext>
            </a:extLst>
          </p:cNvPr>
          <p:cNvSpPr txBox="1"/>
          <p:nvPr/>
        </p:nvSpPr>
        <p:spPr>
          <a:xfrm>
            <a:off x="936096" y="6210054"/>
            <a:ext cx="105929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/>
              <a:t>HEAR US Inc., since 2005, giving VOICE &amp; VISIBILITY to CHILDREN &amp; YOUTH experiencing homelessness…</a:t>
            </a:r>
          </a:p>
        </p:txBody>
      </p:sp>
    </p:spTree>
    <p:extLst>
      <p:ext uri="{BB962C8B-B14F-4D97-AF65-F5344CB8AC3E}">
        <p14:creationId xmlns:p14="http://schemas.microsoft.com/office/powerpoint/2010/main" val="7920424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B895CB-F8F5-4346-8FDC-055D23A30F7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69848" y="1219713"/>
            <a:ext cx="7315200" cy="766326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Educational Tools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0DA72B0-2AD3-E74E-A9F7-E4962F7C5C5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69848" y="1986039"/>
            <a:ext cx="7315200" cy="914400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10000"/>
              </a:lnSpc>
            </a:pPr>
            <a:r>
              <a:rPr lang="en-US" b="1" dirty="0">
                <a:solidFill>
                  <a:schemeClr val="bg1"/>
                </a:solidFill>
              </a:rPr>
              <a:t>▶︎ Perfect combo—for colleges/universities, advanced high school classes, training medical professionals, legislators </a:t>
            </a:r>
            <a:br>
              <a:rPr lang="en-US" b="1" dirty="0">
                <a:solidFill>
                  <a:schemeClr val="bg1"/>
                </a:solidFill>
              </a:rPr>
            </a:br>
            <a:r>
              <a:rPr lang="en-US" b="1" dirty="0">
                <a:solidFill>
                  <a:schemeClr val="bg1"/>
                </a:solidFill>
              </a:rPr>
              <a:t>► In-depth look at non-urban homelessness, MV issues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A89E74-05DF-3C43-A140-8EE30A50B8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71456" y="1017270"/>
            <a:ext cx="1657604" cy="414401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925213D-B1C0-1C44-B25D-AB3D42BAF6D3}"/>
              </a:ext>
            </a:extLst>
          </p:cNvPr>
          <p:cNvSpPr txBox="1"/>
          <p:nvPr/>
        </p:nvSpPr>
        <p:spPr>
          <a:xfrm>
            <a:off x="9580913" y="5241458"/>
            <a:ext cx="22386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>
                <a:solidFill>
                  <a:srgbClr val="7B8DAB"/>
                </a:solidFill>
              </a:rPr>
              <a:t>www.hearus.us</a:t>
            </a:r>
            <a:endParaRPr lang="en-US" sz="2400" b="1" dirty="0">
              <a:solidFill>
                <a:srgbClr val="7B8DAB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4C95763-AAA6-AA41-923A-795FD506D606}"/>
              </a:ext>
            </a:extLst>
          </p:cNvPr>
          <p:cNvSpPr txBox="1"/>
          <p:nvPr/>
        </p:nvSpPr>
        <p:spPr>
          <a:xfrm>
            <a:off x="936096" y="6210054"/>
            <a:ext cx="105929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/>
              <a:t>HEAR US Inc., since 2005, giving VOICE &amp; VISIBILITY to CHILDREN &amp; YOUTH experiencing homelessness…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FAA2782-08EA-2C48-BE4D-A341B923DC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6713" y="2900439"/>
            <a:ext cx="4359017" cy="290601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6FAB686-3A07-DC44-B0C1-D8D51C1DB2C4}"/>
              </a:ext>
            </a:extLst>
          </p:cNvPr>
          <p:cNvSpPr txBox="1"/>
          <p:nvPr/>
        </p:nvSpPr>
        <p:spPr>
          <a:xfrm>
            <a:off x="5625733" y="3142893"/>
            <a:ext cx="3241770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/>
              <a:t>Changing the Paradigm </a:t>
            </a:r>
            <a:r>
              <a:rPr lang="en-US" dirty="0"/>
              <a:t>Academic exploration of homelessness (primarily family)</a:t>
            </a:r>
            <a:endParaRPr lang="en-US" sz="1200" b="1" dirty="0"/>
          </a:p>
          <a:p>
            <a:pPr algn="ctr"/>
            <a:r>
              <a:rPr lang="en-US" sz="2800" dirty="0"/>
              <a:t>✚</a:t>
            </a:r>
            <a:endParaRPr lang="en-US" dirty="0"/>
          </a:p>
          <a:p>
            <a:r>
              <a:rPr lang="en-US" b="1" u="sng" dirty="0"/>
              <a:t>Dismazed and Driven </a:t>
            </a:r>
            <a:br>
              <a:rPr lang="en-US" b="1" dirty="0"/>
            </a:br>
            <a:r>
              <a:rPr lang="en-US" sz="2400" dirty="0"/>
              <a:t>1</a:t>
            </a:r>
            <a:r>
              <a:rPr lang="en-US" dirty="0"/>
              <a:t>st-person accounts from families across the country. </a:t>
            </a:r>
          </a:p>
          <a:p>
            <a:endParaRPr lang="en-US" sz="1200" dirty="0"/>
          </a:p>
          <a:p>
            <a:r>
              <a:rPr lang="en-US" sz="1600" dirty="0"/>
              <a:t>Bulk prices available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8094753-27BF-EE43-86BD-E6C6B1889AE1}"/>
              </a:ext>
            </a:extLst>
          </p:cNvPr>
          <p:cNvSpPr/>
          <p:nvPr/>
        </p:nvSpPr>
        <p:spPr>
          <a:xfrm>
            <a:off x="2887601" y="3866169"/>
            <a:ext cx="91723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800" b="1" dirty="0">
                <a:solidFill>
                  <a:srgbClr val="FF0000"/>
                </a:solidFill>
              </a:rPr>
              <a:t>✚</a:t>
            </a:r>
          </a:p>
        </p:txBody>
      </p:sp>
    </p:spTree>
    <p:extLst>
      <p:ext uri="{BB962C8B-B14F-4D97-AF65-F5344CB8AC3E}">
        <p14:creationId xmlns:p14="http://schemas.microsoft.com/office/powerpoint/2010/main" val="8821108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74C35BC-3FBB-CF46-9816-89FA316984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20687" y="2138804"/>
            <a:ext cx="4455881" cy="3333486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20000"/>
              </a:lnSpc>
            </a:pPr>
            <a:r>
              <a:rPr lang="en-US" b="1" i="1" dirty="0">
                <a:solidFill>
                  <a:schemeClr val="bg1"/>
                </a:solidFill>
              </a:rPr>
              <a:t>The Charlie Book </a:t>
            </a:r>
            <a:r>
              <a:rPr lang="en-US" b="1" dirty="0">
                <a:solidFill>
                  <a:schemeClr val="bg1"/>
                </a:solidFill>
              </a:rPr>
              <a:t>– a practical, field-tested handbook to involve community members—scouts, PTAs, faith communities, etc. </a:t>
            </a:r>
          </a:p>
          <a:p>
            <a:pPr>
              <a:lnSpc>
                <a:spcPct val="120000"/>
              </a:lnSpc>
            </a:pPr>
            <a:r>
              <a:rPr lang="en-US" b="1" dirty="0">
                <a:solidFill>
                  <a:schemeClr val="bg1"/>
                </a:solidFill>
              </a:rPr>
              <a:t>Suggestions for involvement with basic info on student homelessness. </a:t>
            </a:r>
          </a:p>
          <a:p>
            <a:pPr>
              <a:lnSpc>
                <a:spcPct val="120000"/>
              </a:lnSpc>
            </a:pPr>
            <a:r>
              <a:rPr lang="en-US" b="1" dirty="0">
                <a:solidFill>
                  <a:schemeClr val="bg1"/>
                </a:solidFill>
              </a:rPr>
              <a:t>Perfect how-to book to develop awareness and support for MV programs.</a:t>
            </a:r>
          </a:p>
          <a:p>
            <a:pPr>
              <a:lnSpc>
                <a:spcPct val="120000"/>
              </a:lnSpc>
            </a:pPr>
            <a:r>
              <a:rPr lang="en-US" b="1" dirty="0">
                <a:solidFill>
                  <a:schemeClr val="bg1"/>
                </a:solidFill>
              </a:rPr>
              <a:t>Written by Diana Bowman</a:t>
            </a:r>
          </a:p>
          <a:p>
            <a:pPr>
              <a:lnSpc>
                <a:spcPct val="120000"/>
              </a:lnSpc>
            </a:pPr>
            <a:r>
              <a:rPr lang="en-US" b="1" dirty="0">
                <a:solidFill>
                  <a:schemeClr val="bg1"/>
                </a:solidFill>
              </a:rPr>
              <a:t>Bulk prices available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C009CB3-7F97-2946-91BA-BD61B9DECC79}"/>
              </a:ext>
            </a:extLst>
          </p:cNvPr>
          <p:cNvSpPr txBox="1">
            <a:spLocks/>
          </p:cNvSpPr>
          <p:nvPr/>
        </p:nvSpPr>
        <p:spPr>
          <a:xfrm>
            <a:off x="1020687" y="1017270"/>
            <a:ext cx="7100758" cy="1012133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900" kern="1200" spc="-100" baseline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/>
              <a:t>COMMUNITY SUPPORT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C6E9B2D-B1CA-AC44-865E-F2E18C97FD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71456" y="1017270"/>
            <a:ext cx="1657604" cy="414401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B80607C-705E-8948-9209-056499D11083}"/>
              </a:ext>
            </a:extLst>
          </p:cNvPr>
          <p:cNvSpPr txBox="1"/>
          <p:nvPr/>
        </p:nvSpPr>
        <p:spPr>
          <a:xfrm>
            <a:off x="9580913" y="5241458"/>
            <a:ext cx="22386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>
                <a:solidFill>
                  <a:srgbClr val="7B8DAB"/>
                </a:solidFill>
              </a:rPr>
              <a:t>www.hearus.us</a:t>
            </a:r>
            <a:endParaRPr lang="en-US" sz="2400" b="1" dirty="0">
              <a:solidFill>
                <a:srgbClr val="7B8DAB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8BDC0B7-F596-8647-8EA3-17611C203CE0}"/>
              </a:ext>
            </a:extLst>
          </p:cNvPr>
          <p:cNvSpPr txBox="1"/>
          <p:nvPr/>
        </p:nvSpPr>
        <p:spPr>
          <a:xfrm>
            <a:off x="936096" y="6210054"/>
            <a:ext cx="105929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/>
              <a:t>HEAR US Inc., since 2005, giving VOICE &amp; VISIBILITY to CHILDREN &amp; YOUTH experiencing homelessness…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73725F5-843A-944A-BE1E-12120879D0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0663" y="1962168"/>
            <a:ext cx="2745224" cy="3333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29262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C5B773-1781-814D-8681-90D52CBB70F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60016" y="1136490"/>
            <a:ext cx="7100758" cy="1012133"/>
          </a:xfrm>
        </p:spPr>
        <p:txBody>
          <a:bodyPr>
            <a:normAutofit/>
          </a:bodyPr>
          <a:lstStyle/>
          <a:p>
            <a:r>
              <a:rPr lang="en-US" b="1" dirty="0"/>
              <a:t>VIDEO TOOLS—</a:t>
            </a:r>
            <a:r>
              <a:rPr lang="en-US" b="1" i="1" dirty="0"/>
              <a:t>FREE!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129B8AB-F58A-AA46-B0B9-CC6EF5C2698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29511" y="1999113"/>
            <a:ext cx="7513043" cy="1946217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Short videos for time-limited training sessions or distribution.</a:t>
            </a:r>
          </a:p>
          <a:p>
            <a:r>
              <a:rPr lang="en-US" dirty="0">
                <a:solidFill>
                  <a:schemeClr val="bg1"/>
                </a:solidFill>
              </a:rPr>
              <a:t>Families/youth share their stories.</a:t>
            </a:r>
          </a:p>
          <a:p>
            <a:r>
              <a:rPr lang="en-US" dirty="0">
                <a:solidFill>
                  <a:schemeClr val="bg1"/>
                </a:solidFill>
              </a:rPr>
              <a:t>Focus on MV issues, many situations, non-urban settings.</a:t>
            </a:r>
          </a:p>
          <a:p>
            <a:r>
              <a:rPr lang="en-US" dirty="0">
                <a:solidFill>
                  <a:schemeClr val="bg1"/>
                </a:solidFill>
              </a:rPr>
              <a:t>Also longer (20-min+) selections for in-depth sessions.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BC31C6A-F861-CA4F-906C-EB2A8B49DD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71456" y="1017270"/>
            <a:ext cx="1657604" cy="414401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2FC2A3-F372-1C40-8E3B-0D8470A3348B}"/>
              </a:ext>
            </a:extLst>
          </p:cNvPr>
          <p:cNvSpPr txBox="1"/>
          <p:nvPr/>
        </p:nvSpPr>
        <p:spPr>
          <a:xfrm>
            <a:off x="9580913" y="5241458"/>
            <a:ext cx="22386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>
                <a:solidFill>
                  <a:srgbClr val="7B8DAB"/>
                </a:solidFill>
              </a:rPr>
              <a:t>www.hearus.us</a:t>
            </a:r>
            <a:endParaRPr lang="en-US" sz="2400" b="1" dirty="0">
              <a:solidFill>
                <a:srgbClr val="7B8DAB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317F7BB-A03C-CD4E-994C-F21B8BBC8658}"/>
              </a:ext>
            </a:extLst>
          </p:cNvPr>
          <p:cNvSpPr txBox="1"/>
          <p:nvPr/>
        </p:nvSpPr>
        <p:spPr>
          <a:xfrm>
            <a:off x="936096" y="6210054"/>
            <a:ext cx="105929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/>
              <a:t>HEAR US Inc., since 2005, giving VOICE &amp; VISIBILITY to CHILDREN &amp; YOUTH experiencing homelessness…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1BA6B84-D070-E943-859A-B2175344D4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8170" y="3795820"/>
            <a:ext cx="1391401" cy="203527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6210034-CD1B-3948-8B23-AF80B3D78808}"/>
              </a:ext>
            </a:extLst>
          </p:cNvPr>
          <p:cNvSpPr txBox="1"/>
          <p:nvPr/>
        </p:nvSpPr>
        <p:spPr>
          <a:xfrm>
            <a:off x="2802194" y="3977421"/>
            <a:ext cx="5181599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/>
              <a:t>◀︎ </a:t>
            </a:r>
            <a:r>
              <a:rPr lang="en-US" sz="2400" b="1" i="1" dirty="0"/>
              <a:t>BONUS!</a:t>
            </a:r>
            <a:br>
              <a:rPr lang="en-US" dirty="0"/>
            </a:br>
            <a:r>
              <a:rPr lang="en-US" dirty="0"/>
              <a:t>Menu of short video stories of people in </a:t>
            </a:r>
            <a:r>
              <a:rPr lang="en-US" b="1" i="1" dirty="0"/>
              <a:t>Dismazed and Driven – My Look at Family Homelessness in America</a:t>
            </a:r>
            <a:r>
              <a:rPr lang="en-US" dirty="0"/>
              <a:t>. </a:t>
            </a:r>
            <a:r>
              <a:rPr lang="en-US" b="1" i="1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155406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831649-C344-5441-823E-797D290AF62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69848" y="1298448"/>
            <a:ext cx="7621868" cy="3255264"/>
          </a:xfrm>
        </p:spPr>
        <p:txBody>
          <a:bodyPr>
            <a:normAutofit/>
          </a:bodyPr>
          <a:lstStyle/>
          <a:p>
            <a:r>
              <a:rPr lang="en-US" sz="3200" dirty="0"/>
              <a:t>► Inspiring </a:t>
            </a:r>
            <a:r>
              <a:rPr lang="en-US" sz="3200" b="1" dirty="0"/>
              <a:t>presentations</a:t>
            </a:r>
            <a:r>
              <a:rPr lang="en-US" sz="3200" dirty="0"/>
              <a:t> for all audiences</a:t>
            </a:r>
            <a:br>
              <a:rPr lang="en-US" sz="3200" dirty="0"/>
            </a:br>
            <a:r>
              <a:rPr lang="en-US" sz="3200" dirty="0"/>
              <a:t>► Tailor-made </a:t>
            </a:r>
            <a:r>
              <a:rPr lang="en-US" sz="3200" b="1" dirty="0"/>
              <a:t>videos</a:t>
            </a:r>
            <a:r>
              <a:rPr lang="en-US" sz="3200" dirty="0"/>
              <a:t>, reasonably priced</a:t>
            </a:r>
            <a:br>
              <a:rPr lang="en-US" sz="3200" dirty="0"/>
            </a:br>
            <a:r>
              <a:rPr lang="en-US" sz="3200" dirty="0"/>
              <a:t>► </a:t>
            </a:r>
            <a:r>
              <a:rPr lang="en-US" sz="3200" b="1" dirty="0"/>
              <a:t>Social media </a:t>
            </a:r>
            <a:r>
              <a:rPr lang="en-US" sz="3200" dirty="0"/>
              <a:t>presence (FB, Twitter, LI)</a:t>
            </a:r>
            <a:br>
              <a:rPr lang="en-US" sz="3600" dirty="0"/>
            </a:br>
            <a:endParaRPr lang="en-US" sz="36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07AB6F1-2100-044E-9157-1A1916EA5CA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Contact Diane Nilan, founder/president of HEAR US Inc. </a:t>
            </a:r>
          </a:p>
          <a:p>
            <a:r>
              <a:rPr lang="en-US" b="1" dirty="0" err="1">
                <a:solidFill>
                  <a:schemeClr val="bg1"/>
                </a:solidFill>
              </a:rPr>
              <a:t>diane@hearus.us</a:t>
            </a:r>
            <a:r>
              <a:rPr lang="en-US" b="1" dirty="0">
                <a:solidFill>
                  <a:schemeClr val="bg1"/>
                </a:solidFill>
              </a:rPr>
              <a:t>, cell 630-267-5424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1C189E3-F3C4-4F41-A1EE-56BCA42E0D92}"/>
              </a:ext>
            </a:extLst>
          </p:cNvPr>
          <p:cNvSpPr txBox="1">
            <a:spLocks/>
          </p:cNvSpPr>
          <p:nvPr/>
        </p:nvSpPr>
        <p:spPr>
          <a:xfrm>
            <a:off x="1069848" y="1298448"/>
            <a:ext cx="7100758" cy="1012133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900" kern="1200" spc="-100" baseline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/>
              <a:t>Other HEAR US Offerings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697BE48-6998-0945-9349-EE841A59C2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71456" y="1017270"/>
            <a:ext cx="1657604" cy="414401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1665DDF-8907-854A-A543-1AA90D5B1673}"/>
              </a:ext>
            </a:extLst>
          </p:cNvPr>
          <p:cNvSpPr txBox="1"/>
          <p:nvPr/>
        </p:nvSpPr>
        <p:spPr>
          <a:xfrm>
            <a:off x="9580913" y="5241458"/>
            <a:ext cx="22386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>
                <a:solidFill>
                  <a:srgbClr val="7B8DAB"/>
                </a:solidFill>
              </a:rPr>
              <a:t>www.hearus.us</a:t>
            </a:r>
            <a:endParaRPr lang="en-US" sz="2400" b="1" dirty="0">
              <a:solidFill>
                <a:srgbClr val="7B8DAB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689C48F-83EA-F941-8E89-0ACA68B36ED8}"/>
              </a:ext>
            </a:extLst>
          </p:cNvPr>
          <p:cNvSpPr txBox="1"/>
          <p:nvPr/>
        </p:nvSpPr>
        <p:spPr>
          <a:xfrm>
            <a:off x="936096" y="6210054"/>
            <a:ext cx="105929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/>
              <a:t>HEAR US Inc., since 2005, giving VOICE &amp; VISIBILITY to CHILDREN &amp; YOUTH experiencing homelessness…</a:t>
            </a:r>
          </a:p>
        </p:txBody>
      </p:sp>
    </p:spTree>
    <p:extLst>
      <p:ext uri="{BB962C8B-B14F-4D97-AF65-F5344CB8AC3E}">
        <p14:creationId xmlns:p14="http://schemas.microsoft.com/office/powerpoint/2010/main" val="3554490272"/>
      </p:ext>
    </p:extLst>
  </p:cSld>
  <p:clrMapOvr>
    <a:masterClrMapping/>
  </p:clrMapOvr>
</p:sld>
</file>

<file path=ppt/theme/theme1.xml><?xml version="1.0" encoding="utf-8"?>
<a:theme xmlns:a="http://schemas.openxmlformats.org/drawingml/2006/main" name="Frame">
  <a:themeElements>
    <a:clrScheme name="Frame">
      <a:dk1>
        <a:srgbClr val="000000"/>
      </a:dk1>
      <a:lt1>
        <a:srgbClr val="FFFFFF"/>
      </a:lt1>
      <a:dk2>
        <a:srgbClr val="545454"/>
      </a:dk2>
      <a:lt2>
        <a:srgbClr val="BFBFBF"/>
      </a:lt2>
      <a:accent1>
        <a:srgbClr val="40BAD2"/>
      </a:accent1>
      <a:accent2>
        <a:srgbClr val="FAB900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Frame">
      <a:maj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Fram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20000"/>
                <a:lumMod val="102000"/>
              </a:schemeClr>
            </a:gs>
            <a:gs pos="48000">
              <a:schemeClr val="phClr">
                <a:tint val="98000"/>
                <a:shade val="90000"/>
                <a:satMod val="110000"/>
                <a:lumMod val="103000"/>
              </a:schemeClr>
            </a:gs>
            <a:gs pos="100000">
              <a:schemeClr val="phClr">
                <a:tint val="98000"/>
                <a:shade val="8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rame" id="{F226E7A2-7162-461C-9490-D27D9DC04E43}" vid="{629A0216-3BBD-45C0-B63F-2683BEA18F6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Frame</Template>
  <TotalTime>157</TotalTime>
  <Words>428</Words>
  <Application>Microsoft Office PowerPoint</Application>
  <PresentationFormat>Widescreen</PresentationFormat>
  <Paragraphs>57</Paragraphs>
  <Slides>9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Corbel</vt:lpstr>
      <vt:lpstr>Wingdings 2</vt:lpstr>
      <vt:lpstr>Frame</vt:lpstr>
      <vt:lpstr>Books, Videos,  Presentations,  and more…</vt:lpstr>
      <vt:lpstr>New 3/21 HEAR US Video Capital Failure – Family Homelessness Surging  Explores motel existence  in CoVid era  5-min. trailer  12-min. full interview Covers issues common to families in motels. Depicts housing instability and illustrates families falling through the cracks of community assistance.</vt:lpstr>
      <vt:lpstr>PowerPoint Presentation</vt:lpstr>
      <vt:lpstr> It’s About the Children</vt:lpstr>
      <vt:lpstr>PowerPoint Presentation</vt:lpstr>
      <vt:lpstr>Educational Tools</vt:lpstr>
      <vt:lpstr>PowerPoint Presentation</vt:lpstr>
      <vt:lpstr>VIDEO TOOLS—FREE!</vt:lpstr>
      <vt:lpstr>► Inspiring presentations for all audiences ► Tailor-made videos, reasonably priced ► Social media presence (FB, Twitter, LI)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It’s About the Children</dc:title>
  <dc:creator>Diane Nilan</dc:creator>
  <cp:lastModifiedBy>Christina Dukes</cp:lastModifiedBy>
  <cp:revision>16</cp:revision>
  <dcterms:created xsi:type="dcterms:W3CDTF">2021-04-15T18:11:09Z</dcterms:created>
  <dcterms:modified xsi:type="dcterms:W3CDTF">2021-04-23T21:10:20Z</dcterms:modified>
</cp:coreProperties>
</file>