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5"/>
  </p:notesMasterIdLst>
  <p:sldIdLst>
    <p:sldId id="256" r:id="rId2"/>
    <p:sldId id="259" r:id="rId3"/>
    <p:sldId id="257" r:id="rId4"/>
    <p:sldId id="303" r:id="rId5"/>
    <p:sldId id="289" r:id="rId6"/>
    <p:sldId id="260" r:id="rId7"/>
    <p:sldId id="300" r:id="rId8"/>
    <p:sldId id="261" r:id="rId9"/>
    <p:sldId id="298" r:id="rId10"/>
    <p:sldId id="264" r:id="rId11"/>
    <p:sldId id="287" r:id="rId12"/>
    <p:sldId id="302" r:id="rId13"/>
    <p:sldId id="266" r:id="rId14"/>
    <p:sldId id="312" r:id="rId15"/>
    <p:sldId id="304" r:id="rId16"/>
    <p:sldId id="305" r:id="rId17"/>
    <p:sldId id="271" r:id="rId18"/>
    <p:sldId id="272" r:id="rId19"/>
    <p:sldId id="273" r:id="rId20"/>
    <p:sldId id="274" r:id="rId21"/>
    <p:sldId id="292" r:id="rId22"/>
    <p:sldId id="308" r:id="rId23"/>
    <p:sldId id="277" r:id="rId24"/>
    <p:sldId id="309" r:id="rId25"/>
    <p:sldId id="278" r:id="rId26"/>
    <p:sldId id="279" r:id="rId27"/>
    <p:sldId id="270" r:id="rId28"/>
    <p:sldId id="281" r:id="rId29"/>
    <p:sldId id="285" r:id="rId30"/>
    <p:sldId id="296" r:id="rId31"/>
    <p:sldId id="299" r:id="rId32"/>
    <p:sldId id="297" r:id="rId33"/>
    <p:sldId id="290" r:id="rId3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5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711" autoAdjust="0"/>
  </p:normalViewPr>
  <p:slideViewPr>
    <p:cSldViewPr>
      <p:cViewPr>
        <p:scale>
          <a:sx n="75" d="100"/>
          <a:sy n="75" d="100"/>
        </p:scale>
        <p:origin x="1666" y="2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06FF5E7-6E70-4D0F-B695-411A8C795A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88297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5F16F7-A683-4A09-A229-548BAEF45081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0431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46B283-B506-4946-ADBC-EE9EE63ED965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204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0213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ECA3C7-66A5-4260-8497-D64FE3B383A4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696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30515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066F93-4BDD-4F05-8A60-95B0E9461021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0323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F9617E-8380-480D-B2FD-690720E8F2BA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266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973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315E87-2F11-4D7B-B09C-85CB108F7FB6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088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36C7C5-B0C6-4880-ADC9-E79F23DE1009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7531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BEAFD3-A9C0-4FCF-B1C0-A38C8BF34255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36419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C9433D-B9FC-485B-A4EB-E4AF0D413464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409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6093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513E77-E7B0-4401-BB29-9484F54F6693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430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5813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1F19B8-20A7-4FBB-91F0-F9C9597E0E74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798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475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8F3EC1-0A42-4402-835B-6970DFDCD9F0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08259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856797-7554-4B4D-962B-D39D1CA48B29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53041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7DFAB8-09BD-48C0-B49C-4DB1404449CA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49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0059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36483-13EE-49EA-AA07-03027AED9EDC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512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419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83AE39-7AA5-4D35-9D2B-C42D6D0F8902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532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43017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6EA8C1-7F30-409F-BA42-397232FF27FF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348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76669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67E414-6748-491F-B796-311C04F19858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573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75584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CED320-472D-42FC-A44D-F2A96A3FF4F9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655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4524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7AEBC1-F70F-4963-A0FF-C7692ADA131A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880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75249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A0A27E-0410-4E20-809F-C9C8DB745A47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942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0397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0F5948-F5A0-4161-847C-3B2EB330CE79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901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5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3D0EFB-A8F4-4148-8940-2CB4454858AA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70190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C5A89C-C644-4D3C-9425-DA8FE35208A6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757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104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8C7774-6EEB-424E-BE7F-6F239D193E43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1532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5AE17F-59FB-405C-92E1-9704409B196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737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026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85293C-4582-4418-AFE7-E59E60A68A1B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471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ECC960-217E-4BF2-ADB6-950CAAF54574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824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CE5496-B9FC-432C-AFC2-52D1742BFE94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7964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89DE06-1594-4125-A532-9D8AA89D79FB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921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5132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E8F06-F5D8-4688-9CCD-077E2C7DE3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794231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E1E9ED-36C1-4725-BC25-115486B949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4338072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83155-BAC1-479D-9C4F-3D4E008EFE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9991810"/>
      </p:ext>
    </p:extLst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3E0A8-D109-4FB4-8BA8-F4F2578AB8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178520"/>
      </p:ext>
    </p:extLst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EF857-C9C1-47F9-AA8B-85951FC6D1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2965144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2CBE0-23CE-454D-A095-365BE33262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054822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10B31-E167-46CA-AF70-C4549A9EE6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9036108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C9995-38C8-465F-9223-50525E5C88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260373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919CD-180A-466E-966A-1FA5BC8FAB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7617474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72203-DC95-47C5-BD0F-D5159D9364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5082260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4165F-C3DA-4DE2-8AF8-3B4B4AA460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2337014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4A6201-C98D-4454-B3C9-C1F5766AD5A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743200"/>
            <a:ext cx="8382000" cy="1143000"/>
          </a:xfrm>
        </p:spPr>
        <p:txBody>
          <a:bodyPr anchor="ctr"/>
          <a:lstStyle/>
          <a:p>
            <a: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  <a:t>Who Wants </a:t>
            </a:r>
            <a:b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</a:br>
            <a: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  <a:t>to be a </a:t>
            </a:r>
            <a:b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</a:br>
            <a: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  <a:t>McKinney-Vento LEA Liaison?</a:t>
            </a:r>
            <a:br>
              <a:rPr lang="en-US" altLang="en-US" sz="6600" dirty="0">
                <a:solidFill>
                  <a:schemeClr val="folHlink"/>
                </a:solidFill>
                <a:latin typeface="Marker Felt" pitchFamily="1" charset="0"/>
              </a:rPr>
            </a:br>
            <a:br>
              <a:rPr lang="en-US" altLang="en-US" sz="2400" dirty="0">
                <a:solidFill>
                  <a:schemeClr val="folHlink"/>
                </a:solidFill>
                <a:latin typeface="Marker Felt" pitchFamily="1" charset="0"/>
              </a:rPr>
            </a:br>
            <a:r>
              <a:rPr lang="en-US" altLang="en-US" sz="2400" dirty="0">
                <a:solidFill>
                  <a:schemeClr val="folHlink"/>
                </a:solidFill>
                <a:latin typeface="Marker Felt" pitchFamily="1" charset="0"/>
              </a:rPr>
              <a:t>With thanks to Barbara James, TX </a:t>
            </a:r>
            <a:br>
              <a:rPr lang="en-US" altLang="en-US" sz="2400" dirty="0">
                <a:solidFill>
                  <a:schemeClr val="folHlink"/>
                </a:solidFill>
                <a:latin typeface="Marker Felt" pitchFamily="1" charset="0"/>
              </a:rPr>
            </a:br>
            <a:r>
              <a:rPr lang="en-US" altLang="en-US" sz="2400" dirty="0">
                <a:solidFill>
                  <a:schemeClr val="folHlink"/>
                </a:solidFill>
                <a:latin typeface="Marker Felt" pitchFamily="1" charset="0"/>
              </a:rPr>
              <a:t>and Dona Bolt, OR</a:t>
            </a:r>
            <a:r>
              <a:rPr lang="en-US" altLang="en-US" sz="4400" dirty="0"/>
              <a:t> </a:t>
            </a:r>
            <a:br>
              <a:rPr lang="en-US" altLang="en-US" sz="4400" dirty="0"/>
            </a:br>
            <a:r>
              <a:rPr lang="en-US" altLang="en-US" sz="4400" dirty="0"/>
              <a:t>with ESSA adaptations</a:t>
            </a:r>
          </a:p>
        </p:txBody>
      </p:sp>
    </p:spTree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b="1">
                <a:solidFill>
                  <a:schemeClr val="folHlink"/>
                </a:solidFill>
                <a:latin typeface="Marker Felt" pitchFamily="1" charset="0"/>
              </a:rPr>
              <a:t>Contestant #2</a:t>
            </a:r>
            <a:endParaRPr lang="en-US" altLang="en-US" sz="4400"/>
          </a:p>
        </p:txBody>
      </p:sp>
    </p:spTree>
  </p:cSld>
  <p:clrMapOvr>
    <a:masterClrMapping/>
  </p:clrMapOvr>
  <p:transition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2954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The National Center for Homeless Education is</a:t>
            </a: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228600" y="3860800"/>
            <a:ext cx="4539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An advocacy group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228600" y="4953000"/>
            <a:ext cx="350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A law practice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4800601" y="3810000"/>
            <a:ext cx="4114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TA center for ED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4800600" y="4953000"/>
            <a:ext cx="3962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d.  A membership organization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/>
      <p:bldP spid="68612" grpId="0"/>
      <p:bldP spid="68613" grpId="0"/>
      <p:bldP spid="686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2192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The McKinney-Vento Act requires all school districts to appoint someone to fill what position?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228600" y="3810000"/>
            <a:ext cx="3521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a.  Title I </a:t>
            </a:r>
            <a:r>
              <a:rPr lang="en-US" altLang="en-US" sz="2800" b="1">
                <a:solidFill>
                  <a:schemeClr val="folHlink"/>
                </a:solidFill>
              </a:rPr>
              <a:t>Coordinator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304800" y="4996543"/>
            <a:ext cx="302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folHlink"/>
                </a:solidFill>
              </a:rPr>
              <a:t>b.  District </a:t>
            </a:r>
            <a:r>
              <a:rPr lang="en-US" altLang="en-US" sz="2800" b="1" dirty="0">
                <a:solidFill>
                  <a:schemeClr val="folHlink"/>
                </a:solidFill>
              </a:rPr>
              <a:t>Auditor</a:t>
            </a: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4419600" y="3733800"/>
            <a:ext cx="3713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c.  </a:t>
            </a:r>
            <a:r>
              <a:rPr lang="en-US" altLang="en-US" sz="2800" b="1">
                <a:solidFill>
                  <a:schemeClr val="folHlink"/>
                </a:solidFill>
              </a:rPr>
              <a:t>District</a:t>
            </a:r>
            <a:r>
              <a:rPr lang="en-US" altLang="en-US" sz="3200" b="1">
                <a:solidFill>
                  <a:schemeClr val="folHlink"/>
                </a:solidFill>
              </a:rPr>
              <a:t> </a:t>
            </a:r>
            <a:r>
              <a:rPr lang="en-US" altLang="en-US" b="1">
                <a:solidFill>
                  <a:schemeClr val="folHlink"/>
                </a:solidFill>
              </a:rPr>
              <a:t>Astrologer</a:t>
            </a:r>
            <a:r>
              <a:rPr lang="en-US" altLang="en-US" sz="3200" b="1">
                <a:solidFill>
                  <a:schemeClr val="folHlink"/>
                </a:solidFill>
              </a:rPr>
              <a:t>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4267200" y="5029200"/>
            <a:ext cx="3482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d.  </a:t>
            </a:r>
            <a:r>
              <a:rPr lang="en-US" altLang="en-US" sz="2800" b="1">
                <a:solidFill>
                  <a:schemeClr val="folHlink"/>
                </a:solidFill>
              </a:rPr>
              <a:t>Homeless</a:t>
            </a:r>
            <a:r>
              <a:rPr lang="en-US" altLang="en-US" sz="3200" b="1">
                <a:solidFill>
                  <a:schemeClr val="folHlink"/>
                </a:solidFill>
              </a:rPr>
              <a:t> </a:t>
            </a:r>
            <a:r>
              <a:rPr lang="en-US" altLang="en-US" b="1">
                <a:solidFill>
                  <a:schemeClr val="folHlink"/>
                </a:solidFill>
              </a:rPr>
              <a:t>Liaison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  <p:bldP spid="99331" grpId="0"/>
      <p:bldP spid="99332" grpId="0"/>
      <p:bldP spid="99333" grpId="0"/>
      <p:bldP spid="993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83820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Homeless students can enroll in which school according to McKinney-Vento?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3124200"/>
            <a:ext cx="6946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a.	any private school in their city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0" y="3962400"/>
            <a:ext cx="7353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	any charter school in the county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-914400" y="4876800"/>
            <a:ext cx="78390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c.	any shelter school in the state</a:t>
            </a:r>
          </a:p>
          <a:p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-914400" y="5638800"/>
            <a:ext cx="92202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d.	any public school in the attendance   	area where they reside</a:t>
            </a:r>
          </a:p>
          <a:p>
            <a:pPr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  <p:bldP spid="256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10600" cy="1524000"/>
          </a:xfrm>
        </p:spPr>
        <p:txBody>
          <a:bodyPr/>
          <a:lstStyle/>
          <a:p>
            <a:r>
              <a:rPr lang="en-US" altLang="en-US" sz="4000" b="1">
                <a:solidFill>
                  <a:schemeClr val="folHlink"/>
                </a:solidFill>
              </a:rPr>
              <a:t>In most districts, the ideal person for the Liaison position would be: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209800"/>
            <a:ext cx="8686800" cy="46482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spcAft>
                <a:spcPct val="60000"/>
              </a:spcAft>
              <a:buFontTx/>
              <a:buAutoNum type="alphaLcParenR"/>
            </a:pPr>
            <a:r>
              <a:rPr lang="en-US" altLang="en-US" sz="3600" b="1" dirty="0">
                <a:solidFill>
                  <a:schemeClr val="folHlink"/>
                </a:solidFill>
              </a:rPr>
              <a:t>The Superintendent</a:t>
            </a:r>
          </a:p>
          <a:p>
            <a:pPr marL="609600" indent="-609600">
              <a:lnSpc>
                <a:spcPct val="90000"/>
              </a:lnSpc>
              <a:spcAft>
                <a:spcPct val="60000"/>
              </a:spcAft>
              <a:buFontTx/>
              <a:buAutoNum type="alphaLcParenR"/>
            </a:pPr>
            <a:r>
              <a:rPr lang="en-US" altLang="en-US" sz="3600" b="1" dirty="0">
                <a:solidFill>
                  <a:schemeClr val="folHlink"/>
                </a:solidFill>
              </a:rPr>
              <a:t>The Title I Coordinator</a:t>
            </a:r>
          </a:p>
          <a:p>
            <a:pPr marL="609600" indent="-609600">
              <a:lnSpc>
                <a:spcPct val="90000"/>
              </a:lnSpc>
              <a:spcAft>
                <a:spcPct val="60000"/>
              </a:spcAft>
              <a:buFontTx/>
              <a:buAutoNum type="alphaLcParenR"/>
            </a:pPr>
            <a:r>
              <a:rPr lang="en-US" altLang="en-US" sz="3600" b="1" dirty="0">
                <a:solidFill>
                  <a:schemeClr val="folHlink"/>
                </a:solidFill>
              </a:rPr>
              <a:t>The Transportation Director</a:t>
            </a:r>
          </a:p>
          <a:p>
            <a:pPr marL="609600" indent="-609600">
              <a:lnSpc>
                <a:spcPct val="90000"/>
              </a:lnSpc>
              <a:spcAft>
                <a:spcPct val="60000"/>
              </a:spcAft>
              <a:buFontTx/>
              <a:buAutoNum type="alphaLcParenR"/>
            </a:pPr>
            <a:r>
              <a:rPr lang="en-US" altLang="en-US" sz="3600" b="1" dirty="0">
                <a:solidFill>
                  <a:schemeClr val="folHlink"/>
                </a:solidFill>
              </a:rPr>
              <a:t>Any staff person who has a good rapport with families and the community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1673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dirty="0">
                <a:solidFill>
                  <a:schemeClr val="folHlink"/>
                </a:solidFill>
              </a:rPr>
              <a:t>School districts are required to display, in public view: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305800" cy="3962400"/>
          </a:xfrm>
        </p:spPr>
        <p:txBody>
          <a:bodyPr/>
          <a:lstStyle/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 b="1">
                <a:solidFill>
                  <a:schemeClr val="folHlink"/>
                </a:solidFill>
              </a:rPr>
              <a:t>The Runaway Hotline number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 b="1">
                <a:solidFill>
                  <a:schemeClr val="folHlink"/>
                </a:solidFill>
              </a:rPr>
              <a:t>Information about homeless students’ education rights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 b="1">
                <a:solidFill>
                  <a:schemeClr val="folHlink"/>
                </a:solidFill>
              </a:rPr>
              <a:t>The names of all homeless students in the district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 b="1">
                <a:solidFill>
                  <a:schemeClr val="folHlink"/>
                </a:solidFill>
              </a:rPr>
              <a:t>The McKinney-Vento Act, Subtitle VII-B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52600"/>
          </a:xfrm>
        </p:spPr>
        <p:txBody>
          <a:bodyPr/>
          <a:lstStyle/>
          <a:p>
            <a:r>
              <a:rPr lang="en-US" altLang="en-US" sz="4000" b="1">
                <a:solidFill>
                  <a:schemeClr val="folHlink"/>
                </a:solidFill>
              </a:rPr>
              <a:t>A family calls needing rental assistance, or they will lose their house.  The Liaison should: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514600"/>
            <a:ext cx="8915400" cy="4495800"/>
          </a:xfrm>
        </p:spPr>
        <p:txBody>
          <a:bodyPr/>
          <a:lstStyle/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>
                <a:solidFill>
                  <a:schemeClr val="folHlink"/>
                </a:solidFill>
              </a:rPr>
              <a:t>Write them a check for up to $500 using funds from the district’s Title IA set aside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>
                <a:solidFill>
                  <a:schemeClr val="folHlink"/>
                </a:solidFill>
              </a:rPr>
              <a:t>Write them a check for up to $500 using funds from the district’s McKinney-Vento subgrant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>
                <a:solidFill>
                  <a:schemeClr val="folHlink"/>
                </a:solidFill>
              </a:rPr>
              <a:t>Make referrals to appropriate housing and shelter agencies</a:t>
            </a:r>
          </a:p>
          <a:p>
            <a:pPr marL="609600" indent="-609600">
              <a:spcAft>
                <a:spcPct val="50000"/>
              </a:spcAft>
              <a:buFontTx/>
              <a:buAutoNum type="alphaLcParenR"/>
            </a:pPr>
            <a:r>
              <a:rPr lang="en-US" altLang="en-US" sz="2800">
                <a:solidFill>
                  <a:schemeClr val="folHlink"/>
                </a:solidFill>
              </a:rPr>
              <a:t>Help them on your own, with cash out of pocket.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0574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Students are eligible for McKinney-Vent protections if they are the sharing housing of others </a:t>
            </a:r>
            <a:r>
              <a:rPr lang="en-US" altLang="en-US" sz="4400" b="1">
                <a:solidFill>
                  <a:schemeClr val="folHlink"/>
                </a:solidFill>
              </a:rPr>
              <a:t>due to:</a:t>
            </a:r>
            <a:br>
              <a:rPr lang="en-US" altLang="en-US" sz="4400" b="1" dirty="0">
                <a:solidFill>
                  <a:schemeClr val="folHlink"/>
                </a:solidFill>
              </a:rPr>
            </a:br>
            <a:br>
              <a:rPr lang="en-US" altLang="en-US" sz="4400" b="1" dirty="0">
                <a:solidFill>
                  <a:schemeClr val="folHlink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37457" y="3343275"/>
            <a:ext cx="43909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 dirty="0">
                <a:solidFill>
                  <a:schemeClr val="folHlink"/>
                </a:solidFill>
              </a:rPr>
              <a:t>a.  Loss of housing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70114" y="4091115"/>
            <a:ext cx="8109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 Economic hardship or similar reason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91885" y="4768850"/>
            <a:ext cx="24416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 dirty="0">
                <a:solidFill>
                  <a:schemeClr val="folHlink"/>
                </a:solidFill>
              </a:rPr>
              <a:t>c.  a and b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91885" y="5638800"/>
            <a:ext cx="4756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 dirty="0">
                <a:solidFill>
                  <a:schemeClr val="folHlink"/>
                </a:solidFill>
              </a:rPr>
              <a:t>d.  none of the above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b="1">
                <a:solidFill>
                  <a:schemeClr val="folHlink"/>
                </a:solidFill>
                <a:latin typeface="Marker Felt" pitchFamily="1" charset="0"/>
              </a:rPr>
              <a:t>Contestant #3</a:t>
            </a:r>
            <a:endParaRPr lang="en-US" altLang="en-US" sz="4400"/>
          </a:p>
        </p:txBody>
      </p:sp>
    </p:spTree>
  </p:cSld>
  <p:clrMapOvr>
    <a:masterClrMapping/>
  </p:clrMapOvr>
  <p:transition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8382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The homeless education program is  named after which persons listed below?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77323" y="2695575"/>
            <a:ext cx="4373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McKinley and Veto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12157" y="3657599"/>
            <a:ext cx="30527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Olsen twins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876800" y="2700912"/>
            <a:ext cx="38433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 The PEP Boys   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4450443" y="3672681"/>
            <a:ext cx="46609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4"/>
            </a:pPr>
            <a:r>
              <a:rPr lang="en-US" altLang="en-US" sz="3200" b="1" dirty="0">
                <a:solidFill>
                  <a:schemeClr val="folHlink"/>
                </a:solidFill>
              </a:rPr>
              <a:t>Stewart B. McKinney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600" b="1" dirty="0">
                <a:solidFill>
                  <a:schemeClr val="folHlink"/>
                </a:solidFill>
              </a:rPr>
              <a:t>    </a:t>
            </a:r>
            <a:r>
              <a:rPr lang="en-US" altLang="en-US" sz="3200" b="1" dirty="0">
                <a:solidFill>
                  <a:schemeClr val="folHlink"/>
                </a:solidFill>
              </a:rPr>
              <a:t>and Bruce Vento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  <p:bldP spid="39941" grpId="0"/>
      <p:bldP spid="399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b="1">
                <a:solidFill>
                  <a:schemeClr val="folHlink"/>
                </a:solidFill>
                <a:latin typeface="Marker Felt" pitchFamily="1" charset="0"/>
              </a:rPr>
              <a:t>Contestant #1</a:t>
            </a:r>
            <a:endParaRPr lang="en-US" altLang="en-US" sz="4400"/>
          </a:p>
        </p:txBody>
      </p:sp>
    </p:spTree>
  </p:cSld>
  <p:clrMapOvr>
    <a:masterClrMapping/>
  </p:clrMapOvr>
  <p:transition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1430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The school must refer the student, parent, or guardian to which person to carry out the dispute resolution process?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0" y="3352800"/>
            <a:ext cx="36845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a.  superintendent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0" y="4419600"/>
            <a:ext cx="4135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  school’s attorney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4495800" y="3352800"/>
            <a:ext cx="4362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c.  homeless liaison 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4483100" y="4419600"/>
            <a:ext cx="39608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4"/>
            </a:pPr>
            <a:r>
              <a:rPr lang="en-US" altLang="en-US" sz="3200" b="1">
                <a:solidFill>
                  <a:schemeClr val="folHlink"/>
                </a:solidFill>
              </a:rPr>
              <a:t> any of the above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  <p:bldP spid="41989" grpId="0"/>
      <p:bldP spid="419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Where must a homeless child be admitted while a dispute is being resolved?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0" y="3124200"/>
            <a:ext cx="7150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a.	wherever the school sends him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0" y="3962400"/>
            <a:ext cx="758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	where he was previously enrolled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7417" y="4797931"/>
            <a:ext cx="807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    any charter school in the area</a:t>
            </a:r>
          </a:p>
        </p:txBody>
      </p:sp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17416" y="5638800"/>
            <a:ext cx="82883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d.	the school of choice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  <p:bldP spid="78852" grpId="0"/>
      <p:bldP spid="78853" grpId="0"/>
      <p:bldP spid="788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0223" y="823119"/>
            <a:ext cx="9144000" cy="1143000"/>
          </a:xfrm>
        </p:spPr>
        <p:txBody>
          <a:bodyPr anchor="ctr"/>
          <a:lstStyle/>
          <a:p>
            <a:pPr algn="l"/>
            <a:r>
              <a:rPr lang="en-US" altLang="en-US" sz="4000" b="1" dirty="0">
                <a:solidFill>
                  <a:schemeClr val="folHlink"/>
                </a:solidFill>
              </a:rPr>
              <a:t>When students lose their housing, their residency is determined by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0" y="3200400"/>
            <a:ext cx="8526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 Their current nighttime accommodation</a:t>
            </a: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0" y="4114800"/>
            <a:ext cx="83820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 Their closest relative’s house</a:t>
            </a:r>
          </a:p>
          <a:p>
            <a:pPr>
              <a:buFontTx/>
              <a:buAutoNum type="alphaLcPeriod" startAt="2"/>
            </a:pPr>
            <a:endParaRPr lang="en-US" altLang="en-US" sz="3200" b="1">
              <a:solidFill>
                <a:schemeClr val="folHlink"/>
              </a:solidFill>
            </a:endParaRPr>
          </a:p>
          <a:p>
            <a:pPr>
              <a:buFontTx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 Their last permanent address</a:t>
            </a:r>
          </a:p>
          <a:p>
            <a:pPr>
              <a:buFontTx/>
              <a:buAutoNum type="alphaLcPeriod" startAt="2"/>
            </a:pPr>
            <a:endParaRPr lang="en-US" altLang="en-US" sz="3200" b="1">
              <a:solidFill>
                <a:schemeClr val="folHlink"/>
              </a:solidFill>
            </a:endParaRPr>
          </a:p>
          <a:p>
            <a:pPr>
              <a:buFontTx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 The address of the nearest school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152400" y="5638800"/>
            <a:ext cx="594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2">
              <a:buFont typeface="Arial" panose="020B0604020202020204" pitchFamily="34" charset="0"/>
              <a:buNone/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-228600" y="5105400"/>
            <a:ext cx="35861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  <a:p>
            <a:pPr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609600"/>
            <a:ext cx="9144000" cy="1143000"/>
          </a:xfrm>
        </p:spPr>
        <p:txBody>
          <a:bodyPr anchor="ctr"/>
          <a:lstStyle/>
          <a:p>
            <a:pPr algn="l"/>
            <a:r>
              <a:rPr lang="en-US" altLang="en-US" sz="4000" b="1">
                <a:solidFill>
                  <a:schemeClr val="folHlink"/>
                </a:solidFill>
              </a:rPr>
              <a:t>Which of the following is probably not a good method for determining the Title I, Part A, set-aside?</a:t>
            </a:r>
            <a:br>
              <a:rPr lang="en-US" altLang="en-US" sz="40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0" y="2133600"/>
            <a:ext cx="8839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800" b="1">
                <a:solidFill>
                  <a:schemeClr val="folHlink"/>
                </a:solidFill>
              </a:rPr>
              <a:t>a.	identify homeless students’ needs and 		fund accordingly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-914400" y="3200400"/>
            <a:ext cx="93726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2">
              <a:buFont typeface="Arial" panose="020B0604020202020204" pitchFamily="34" charset="0"/>
              <a:buAutoNum type="alphaLcPeriod" startAt="2"/>
            </a:pPr>
            <a:r>
              <a:rPr lang="en-US" altLang="en-US" sz="2800" b="1">
                <a:solidFill>
                  <a:schemeClr val="folHlink"/>
                </a:solidFill>
              </a:rPr>
              <a:t>     reserve an amount equal to or greater than</a:t>
            </a:r>
          </a:p>
          <a:p>
            <a:pPr lvl="2"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          the amount of the McKinney-Vento</a:t>
            </a:r>
          </a:p>
          <a:p>
            <a:pPr lvl="2"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          subgrant request</a:t>
            </a:r>
          </a:p>
          <a:p>
            <a:pPr lvl="1">
              <a:buFont typeface="Arial" panose="020B0604020202020204" pitchFamily="34" charset="0"/>
              <a:buNone/>
            </a:pPr>
            <a:endParaRPr lang="en-US" altLang="en-US" sz="2800" b="1">
              <a:solidFill>
                <a:schemeClr val="folHlink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            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0" y="4953000"/>
            <a:ext cx="88392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AutoNum type="alphaLcPeriod" startAt="3"/>
            </a:pPr>
            <a:r>
              <a:rPr lang="en-US" altLang="en-US" sz="2800" b="1">
                <a:solidFill>
                  <a:schemeClr val="folHlink"/>
                </a:solidFill>
              </a:rPr>
              <a:t>     reserve a percentage based on the district’s</a:t>
            </a: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          poverty level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0" y="5943600"/>
            <a:ext cx="8839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4"/>
            </a:pPr>
            <a:r>
              <a:rPr lang="en-US" altLang="en-US" sz="2800" b="1" dirty="0">
                <a:solidFill>
                  <a:schemeClr val="folHlink"/>
                </a:solidFill>
              </a:rPr>
              <a:t>     use a flat rate of 50% of the total Title I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2800" b="1" dirty="0">
                <a:solidFill>
                  <a:schemeClr val="folHlink"/>
                </a:solidFill>
              </a:rPr>
              <a:t>          allocation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48132" grpId="0"/>
      <p:bldP spid="48135" grpId="0"/>
      <p:bldP spid="481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763000" cy="1447800"/>
          </a:xfrm>
        </p:spPr>
        <p:txBody>
          <a:bodyPr/>
          <a:lstStyle/>
          <a:p>
            <a:r>
              <a:rPr lang="en-US" altLang="en-US" b="1" dirty="0">
                <a:solidFill>
                  <a:schemeClr val="folHlink"/>
                </a:solidFill>
              </a:rPr>
              <a:t>Prior to enrollment, schools can require that homeless parents provide: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86000"/>
            <a:ext cx="7772400" cy="3810000"/>
          </a:xfrm>
        </p:spPr>
        <p:txBody>
          <a:bodyPr/>
          <a:lstStyle/>
          <a:p>
            <a:pPr marL="609600" indent="-609600">
              <a:lnSpc>
                <a:spcPct val="150000"/>
              </a:lnSpc>
              <a:buFontTx/>
              <a:buAutoNum type="alphaLcParenR"/>
            </a:pPr>
            <a:r>
              <a:rPr lang="en-US" altLang="en-US" b="1">
                <a:solidFill>
                  <a:schemeClr val="folHlink"/>
                </a:solidFill>
              </a:rPr>
              <a:t>Proof of legal custody/guardianship</a:t>
            </a:r>
          </a:p>
          <a:p>
            <a:pPr marL="609600" indent="-609600">
              <a:lnSpc>
                <a:spcPct val="150000"/>
              </a:lnSpc>
              <a:buFontTx/>
              <a:buAutoNum type="alphaLcParenR"/>
            </a:pPr>
            <a:r>
              <a:rPr lang="en-US" altLang="en-US" b="1">
                <a:solidFill>
                  <a:schemeClr val="folHlink"/>
                </a:solidFill>
              </a:rPr>
              <a:t>Proof of homelessness</a:t>
            </a:r>
          </a:p>
          <a:p>
            <a:pPr marL="609600" indent="-609600">
              <a:lnSpc>
                <a:spcPct val="150000"/>
              </a:lnSpc>
              <a:buFontTx/>
              <a:buAutoNum type="alphaLcParenR"/>
            </a:pPr>
            <a:r>
              <a:rPr lang="en-US" altLang="en-US" b="1">
                <a:solidFill>
                  <a:schemeClr val="folHlink"/>
                </a:solidFill>
              </a:rPr>
              <a:t>Proof of district residency</a:t>
            </a:r>
          </a:p>
          <a:p>
            <a:pPr marL="609600" indent="-609600">
              <a:lnSpc>
                <a:spcPct val="150000"/>
              </a:lnSpc>
              <a:buFontTx/>
              <a:buAutoNum type="alphaLcParenR"/>
            </a:pPr>
            <a:r>
              <a:rPr lang="en-US" altLang="en-US" b="1">
                <a:solidFill>
                  <a:schemeClr val="folHlink"/>
                </a:solidFill>
              </a:rPr>
              <a:t>None of the above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/>
      <p:bldP spid="11366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572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Homeless students can remain in the school of origin: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0" y="1905000"/>
            <a:ext cx="8504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a.	through the duration of homelessness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0" y="2895600"/>
            <a:ext cx="8686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 dirty="0">
                <a:solidFill>
                  <a:schemeClr val="folHlink"/>
                </a:solidFill>
              </a:rPr>
              <a:t>    through the end of the academic year</a:t>
            </a:r>
          </a:p>
          <a:p>
            <a:pPr marL="0" indent="0"/>
            <a:r>
              <a:rPr lang="en-US" altLang="en-US" sz="3200" b="1" dirty="0">
                <a:solidFill>
                  <a:schemeClr val="folHlink"/>
                </a:solidFill>
              </a:rPr>
              <a:t>        in which they move into permanent       </a:t>
            </a:r>
          </a:p>
          <a:p>
            <a:pPr marL="0" indent="0"/>
            <a:r>
              <a:rPr lang="en-US" altLang="en-US" sz="3200" b="1" dirty="0">
                <a:solidFill>
                  <a:schemeClr val="folHlink"/>
                </a:solidFill>
              </a:rPr>
              <a:t>        housing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152400" y="4686111"/>
            <a:ext cx="2509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    a and b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0" y="5486400"/>
            <a:ext cx="49260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d.     none of the above  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  <p:bldP spid="50180" grpId="0"/>
      <p:bldP spid="50184" grpId="0"/>
      <p:bldP spid="501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b="1">
                <a:solidFill>
                  <a:schemeClr val="folHlink"/>
                </a:solidFill>
                <a:latin typeface="Marker Felt" pitchFamily="1" charset="0"/>
              </a:rPr>
              <a:t>Contestant #4</a:t>
            </a:r>
            <a:endParaRPr lang="en-US" altLang="en-US" sz="4400"/>
          </a:p>
        </p:txBody>
      </p:sp>
    </p:spTree>
  </p:cSld>
  <p:clrMapOvr>
    <a:masterClrMapping/>
  </p:clrMapOvr>
  <p:transition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668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000" b="1">
                <a:solidFill>
                  <a:schemeClr val="folHlink"/>
                </a:solidFill>
              </a:rPr>
              <a:t>McKinney-Vento funds cannot be used to do which of the following?</a:t>
            </a:r>
            <a:br>
              <a:rPr lang="en-US" altLang="en-US" sz="4400" b="1">
                <a:solidFill>
                  <a:schemeClr val="folHlink"/>
                </a:solidFill>
              </a:rPr>
            </a:br>
            <a:br>
              <a:rPr lang="en-US" altLang="en-US" sz="4400" b="1">
                <a:solidFill>
                  <a:schemeClr val="folHlink"/>
                </a:solidFill>
              </a:rPr>
            </a:b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0" y="2160588"/>
            <a:ext cx="81311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/>
            </a:pPr>
            <a:r>
              <a:rPr lang="en-US" altLang="en-US" sz="2800" b="1">
                <a:solidFill>
                  <a:schemeClr val="folHlink"/>
                </a:solidFill>
              </a:rPr>
              <a:t>defray excess costs of transportation to the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chemeClr val="folHlink"/>
                </a:solidFill>
              </a:rPr>
              <a:t>	school of origin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3505200"/>
            <a:ext cx="80279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chemeClr val="folHlink"/>
                </a:solidFill>
              </a:rPr>
              <a:t>b. pay costs associated with obtaining school </a:t>
            </a:r>
          </a:p>
          <a:p>
            <a:r>
              <a:rPr lang="en-US" altLang="en-US" sz="2800" b="1">
                <a:solidFill>
                  <a:schemeClr val="folHlink"/>
                </a:solidFill>
              </a:rPr>
              <a:t>     records or birth certificates</a:t>
            </a:r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0" y="4897438"/>
            <a:ext cx="83454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chemeClr val="folHlink"/>
                </a:solidFill>
              </a:rPr>
              <a:t>c.  provide rent and utility assistance to prevent </a:t>
            </a:r>
          </a:p>
          <a:p>
            <a:r>
              <a:rPr lang="en-US" altLang="en-US" sz="2800" b="1">
                <a:solidFill>
                  <a:schemeClr val="folHlink"/>
                </a:solidFill>
              </a:rPr>
              <a:t>     eviction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0" y="6040438"/>
            <a:ext cx="79105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chemeClr val="folHlink"/>
                </a:solidFill>
              </a:rPr>
              <a:t>d.  purchase supplies for nonschool facilities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8382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In the McKinney-Vento Act, LEA stands for what?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0" y="2743200"/>
            <a:ext cx="39560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a.  law enforcement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agency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0" y="4114800"/>
            <a:ext cx="43672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legal entertainment</a:t>
            </a:r>
          </a:p>
          <a:p>
            <a:pPr lvl="1"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act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4876800" y="2743200"/>
            <a:ext cx="452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c. little education ace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4876800" y="4191000"/>
            <a:ext cx="39624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buFont typeface="Arial" panose="020B0604020202020204" pitchFamily="34" charset="0"/>
              <a:buAutoNum type="alphaLcPeriod" startAt="4"/>
            </a:pPr>
            <a:r>
              <a:rPr lang="en-US" altLang="en-US" sz="3200" b="1">
                <a:solidFill>
                  <a:schemeClr val="folHlink"/>
                </a:solidFill>
              </a:rPr>
              <a:t>local education</a:t>
            </a:r>
          </a:p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600" b="1">
                <a:solidFill>
                  <a:schemeClr val="folHlink"/>
                </a:solidFill>
              </a:rPr>
              <a:t>    </a:t>
            </a:r>
            <a:r>
              <a:rPr lang="en-US" altLang="en-US" sz="3200" b="1">
                <a:solidFill>
                  <a:schemeClr val="folHlink"/>
                </a:solidFill>
              </a:rPr>
              <a:t>agency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  <p:bldP spid="56324" grpId="0"/>
      <p:bldP spid="56325" grpId="0"/>
      <p:bldP spid="563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Which of the following is the best method for determining which students are homeless?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0" y="2667000"/>
            <a:ext cx="84089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/>
            </a:pPr>
            <a:r>
              <a:rPr lang="en-US" altLang="en-US" sz="3200" b="1">
                <a:solidFill>
                  <a:schemeClr val="folHlink"/>
                </a:solidFill>
              </a:rPr>
              <a:t>    contact the local police department to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   identify homeless people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0" y="4038600"/>
            <a:ext cx="81851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   distribute a residency questionnaire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   during the enrollment process  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-914400" y="5334000"/>
            <a:ext cx="85169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c.	ask students if they are homeless</a:t>
            </a:r>
          </a:p>
          <a:p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-914400" y="6172200"/>
            <a:ext cx="92202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d.     ask parents if they are homeless 	</a:t>
            </a:r>
          </a:p>
          <a:p>
            <a:pPr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/>
      <p:bldP spid="64516" grpId="0"/>
      <p:bldP spid="64517" grpId="0"/>
      <p:bldP spid="645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838200"/>
            <a:ext cx="8610600" cy="1143000"/>
          </a:xfrm>
        </p:spPr>
        <p:txBody>
          <a:bodyPr anchor="ctr"/>
          <a:lstStyle/>
          <a:p>
            <a:r>
              <a:rPr lang="en-US" altLang="en-US" sz="4400" b="1" dirty="0">
                <a:solidFill>
                  <a:schemeClr val="folHlink"/>
                </a:solidFill>
              </a:rPr>
              <a:t>Who is the Federal Coordinator for the McKinney-Vento Program?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88925" y="2695575"/>
            <a:ext cx="39421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Barbara Duffield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04800" y="3657600"/>
            <a:ext cx="40318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George Hancock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800600" y="2743200"/>
            <a:ext cx="41200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 John McLaughlin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724400" y="3657600"/>
            <a:ext cx="38731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d.  Herbie Hancock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/>
      <p:bldP spid="3076" grpId="0"/>
      <p:bldP spid="3077" grpId="0"/>
      <p:bldP spid="307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8382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Which of the following living situations is not homeless?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0" y="2743200"/>
            <a:ext cx="29161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 dirty="0">
                <a:solidFill>
                  <a:schemeClr val="folHlink"/>
                </a:solidFill>
              </a:rPr>
              <a:t>a.  In a shelter</a:t>
            </a: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0" y="4114800"/>
            <a:ext cx="35141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 dirty="0">
                <a:solidFill>
                  <a:schemeClr val="folHlink"/>
                </a:solidFill>
              </a:rPr>
              <a:t> On the streets</a:t>
            </a: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4876800" y="2743200"/>
            <a:ext cx="3657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3"/>
            </a:pPr>
            <a:r>
              <a:rPr lang="en-US" altLang="en-US" sz="3200" b="1" dirty="0">
                <a:solidFill>
                  <a:schemeClr val="folHlink"/>
                </a:solidFill>
              </a:rPr>
              <a:t> In foster care  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4876800" y="4267200"/>
            <a:ext cx="39624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buFont typeface="Arial" panose="020B0604020202020204" pitchFamily="34" charset="0"/>
              <a:buAutoNum type="alphaLcPeriod" startAt="4"/>
            </a:pPr>
            <a:r>
              <a:rPr lang="en-US" altLang="en-US" sz="3200" b="1" dirty="0">
                <a:solidFill>
                  <a:schemeClr val="folHlink"/>
                </a:solidFill>
              </a:rPr>
              <a:t> In a car </a:t>
            </a:r>
          </a:p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600" b="1" dirty="0">
                <a:solidFill>
                  <a:schemeClr val="folHlink"/>
                </a:solidFill>
              </a:rPr>
              <a:t>   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/>
      <p:bldP spid="87044" grpId="0"/>
      <p:bldP spid="8704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990600"/>
            <a:ext cx="9144000" cy="1143000"/>
          </a:xfrm>
        </p:spPr>
        <p:txBody>
          <a:bodyPr anchor="ctr"/>
          <a:lstStyle/>
          <a:p>
            <a:pPr algn="l"/>
            <a:r>
              <a:rPr lang="en-US" altLang="en-US" sz="4000" b="1">
                <a:solidFill>
                  <a:schemeClr val="folHlink"/>
                </a:solidFill>
              </a:rPr>
              <a:t>It is the policy of which entity that homelessness alone is not sufficient reason to separate students from the mainstream environment?</a:t>
            </a:r>
            <a:br>
              <a:rPr lang="en-US" altLang="en-US" sz="40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0" y="3657600"/>
            <a:ext cx="26241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a.  Congress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0" y="5029200"/>
            <a:ext cx="45481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the State Education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agency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4800600" y="3657600"/>
            <a:ext cx="39163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3"/>
            </a:pPr>
            <a:r>
              <a:rPr lang="en-US" altLang="en-US" sz="3200" b="1">
                <a:solidFill>
                  <a:schemeClr val="folHlink"/>
                </a:solidFill>
              </a:rPr>
              <a:t> Supreme Court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4800600" y="5105400"/>
            <a:ext cx="43434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buFont typeface="Arial" panose="020B0604020202020204" pitchFamily="34" charset="0"/>
              <a:buAutoNum type="alphaLcPeriod" startAt="4"/>
            </a:pPr>
            <a:r>
              <a:rPr lang="en-US" altLang="en-US" sz="3200" b="1">
                <a:solidFill>
                  <a:schemeClr val="folHlink"/>
                </a:solidFill>
              </a:rPr>
              <a:t> US Attorney </a:t>
            </a:r>
          </a:p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     General    	</a:t>
            </a:r>
          </a:p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600" b="1">
                <a:solidFill>
                  <a:schemeClr val="folHlink"/>
                </a:solidFill>
              </a:rPr>
              <a:t>   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8" grpId="0"/>
      <p:bldP spid="93189" grpId="0"/>
      <p:bldP spid="931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The federal agency that oversees the Child Nutrition Program is the: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0" y="3124200"/>
            <a:ext cx="63097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  US Department of Education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3962400"/>
            <a:ext cx="93185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  US Department of Health &amp; Human Services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-914400" y="4800600"/>
            <a:ext cx="8890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 dirty="0">
                <a:solidFill>
                  <a:schemeClr val="folHlink"/>
                </a:solidFill>
              </a:rPr>
              <a:t>c.  US Department of Homeland Security</a:t>
            </a:r>
          </a:p>
          <a:p>
            <a:endParaRPr lang="en-US" altLang="en-US" sz="3200" b="1" dirty="0">
              <a:solidFill>
                <a:schemeClr val="folHlink"/>
              </a:solidFill>
            </a:endParaRP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-914400" y="5638800"/>
            <a:ext cx="9220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sz="3200" b="1" dirty="0">
                <a:solidFill>
                  <a:schemeClr val="folHlink"/>
                </a:solidFill>
              </a:rPr>
              <a:t>d.  US Department of Agriculture</a:t>
            </a:r>
          </a:p>
          <a:p>
            <a:pPr>
              <a:spcBef>
                <a:spcPct val="50000"/>
              </a:spcBef>
            </a:pPr>
            <a:endParaRPr lang="en-US" altLang="en-US" sz="32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2" grpId="0"/>
      <p:bldP spid="89093" grpId="0"/>
      <p:bldP spid="8909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1183" y="816747"/>
            <a:ext cx="8915400" cy="1143000"/>
          </a:xfrm>
        </p:spPr>
        <p:txBody>
          <a:bodyPr anchor="ctr"/>
          <a:lstStyle/>
          <a:p>
            <a:pPr algn="l"/>
            <a:r>
              <a:rPr lang="en-US" altLang="en-US" sz="4400" b="1" dirty="0">
                <a:solidFill>
                  <a:schemeClr val="folHlink"/>
                </a:solidFill>
              </a:rPr>
              <a:t>How long are children who are homeless eligible for free school meals?</a:t>
            </a:r>
            <a:br>
              <a:rPr lang="en-US" altLang="en-US" sz="44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0" y="2743200"/>
            <a:ext cx="25558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a.  3 months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0" y="4114800"/>
            <a:ext cx="25606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6 months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4495800" y="2743200"/>
            <a:ext cx="4953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c. the full school year +  </a:t>
            </a:r>
            <a:endParaRPr lang="en-US" altLang="en-US" sz="3600" b="1" dirty="0">
              <a:solidFill>
                <a:schemeClr val="folHlink"/>
              </a:solidFill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4495800" y="4111428"/>
            <a:ext cx="441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d. 2 full school years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/>
      <p:bldP spid="74756" grpId="0"/>
      <p:bldP spid="74757" grpId="0"/>
      <p:bldP spid="747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1143000"/>
          </a:xfrm>
        </p:spPr>
        <p:txBody>
          <a:bodyPr anchor="ctr"/>
          <a:lstStyle/>
          <a:p>
            <a:r>
              <a:rPr lang="en-US" altLang="en-US" sz="4400" b="1">
                <a:solidFill>
                  <a:schemeClr val="folHlink"/>
                </a:solidFill>
              </a:rPr>
              <a:t>Which of the following living situations is homeless?</a:t>
            </a:r>
            <a:br>
              <a:rPr lang="en-US" altLang="en-US" sz="4400" b="1">
                <a:solidFill>
                  <a:schemeClr val="folHlink"/>
                </a:solidFill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533400" y="1905000"/>
            <a:ext cx="7927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a.	in a hotel while house is remodeled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533400" y="2895600"/>
            <a:ext cx="7477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	in a hospital for long-term illness</a:t>
            </a: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-381000" y="3886200"/>
            <a:ext cx="63690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c.	in transitional housing</a:t>
            </a:r>
          </a:p>
          <a:p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-381000" y="4800600"/>
            <a:ext cx="89154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d.	staying with friends while parents 	are on vacation</a:t>
            </a:r>
          </a:p>
          <a:p>
            <a:pPr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379" grpId="0"/>
      <p:bldP spid="101380" grpId="0"/>
      <p:bldP spid="101381" grpId="0"/>
      <p:bldP spid="1013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33400"/>
            <a:ext cx="89154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To what extent must LEAs keep children in the school of origin?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0" y="2743200"/>
            <a:ext cx="35718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folHlink"/>
                </a:solidFill>
              </a:rPr>
              <a:t>a.  extent feasible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0" y="4114800"/>
            <a:ext cx="3848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AutoNum type="alphaLcPeriod" startAt="2"/>
            </a:pPr>
            <a:r>
              <a:rPr lang="en-US" altLang="en-US" sz="3200" b="1">
                <a:solidFill>
                  <a:schemeClr val="folHlink"/>
                </a:solidFill>
              </a:rPr>
              <a:t> extent desirable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4495800" y="2743200"/>
            <a:ext cx="4318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c. extent reasonable  </a:t>
            </a:r>
            <a:endParaRPr lang="en-US" altLang="en-US" sz="3600" b="1">
              <a:solidFill>
                <a:schemeClr val="folHlink"/>
              </a:solidFill>
            </a:endParaRP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4572000" y="4191000"/>
            <a:ext cx="4419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solidFill>
                  <a:schemeClr val="folHlink"/>
                </a:solidFill>
              </a:rPr>
              <a:t>d. Whenever it’s in the best interest of the student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  <p:bldP spid="72708" grpId="0"/>
      <p:bldP spid="72709" grpId="0"/>
      <p:bldP spid="727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371600"/>
            <a:ext cx="91440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The next conference of the</a:t>
            </a:r>
            <a: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400" b="1">
                <a:solidFill>
                  <a:schemeClr val="folHlink"/>
                </a:solidFill>
              </a:rPr>
              <a:t>National Association for the Education of Homeless Children and Youth will be held in</a:t>
            </a: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" y="3825081"/>
            <a:ext cx="4235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a.	Washington, DC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33400" y="4508212"/>
            <a:ext cx="36599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chemeClr val="folHlink"/>
                </a:solidFill>
              </a:rPr>
              <a:t>b.	Anaheim, CA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191000" y="3733800"/>
            <a:ext cx="31638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sz="3200" b="1">
                <a:solidFill>
                  <a:schemeClr val="folHlink"/>
                </a:solidFill>
              </a:rPr>
              <a:t>c.	Miami</a:t>
            </a:r>
          </a:p>
          <a:p>
            <a:endParaRPr lang="en-US" altLang="en-US" sz="3200" b="1">
              <a:solidFill>
                <a:schemeClr val="folHlink"/>
              </a:solidFill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4114800" y="4495800"/>
            <a:ext cx="5943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2">
              <a:buFont typeface="Arial" panose="020B0604020202020204" pitchFamily="34" charset="0"/>
              <a:buAutoNum type="alphaLcPeriod" startAt="4"/>
            </a:pPr>
            <a:r>
              <a:rPr lang="en-US" altLang="en-US" sz="3200" b="1">
                <a:solidFill>
                  <a:schemeClr val="folHlink"/>
                </a:solidFill>
              </a:rPr>
              <a:t>     Portland</a:t>
            </a:r>
          </a:p>
          <a:p>
            <a:pPr>
              <a:spcBef>
                <a:spcPct val="50000"/>
              </a:spcBef>
            </a:pPr>
            <a:endParaRPr lang="en-US" altLang="en-US" sz="32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  <p:bldP spid="61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0"/>
            <a:ext cx="7848600" cy="2209800"/>
          </a:xfrm>
        </p:spPr>
        <p:txBody>
          <a:bodyPr anchor="ctr"/>
          <a:lstStyle/>
          <a:p>
            <a:r>
              <a:rPr lang="en-US" altLang="en-US" sz="4000" b="1" dirty="0">
                <a:solidFill>
                  <a:schemeClr val="folHlink"/>
                </a:solidFill>
              </a:rPr>
              <a:t>Which asset is NOT necessary to be a State Coordinator?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438400"/>
            <a:ext cx="8686800" cy="4419600"/>
          </a:xfrm>
        </p:spPr>
        <p:txBody>
          <a:bodyPr/>
          <a:lstStyle/>
          <a:p>
            <a:pPr marL="609600" indent="-609600" algn="l">
              <a:spcAft>
                <a:spcPct val="60000"/>
              </a:spcAft>
              <a:buFontTx/>
              <a:buAutoNum type="alphaLcParenR"/>
            </a:pPr>
            <a:r>
              <a:rPr lang="en-US" altLang="en-US" sz="3200" b="1">
                <a:solidFill>
                  <a:schemeClr val="folHlink"/>
                </a:solidFill>
              </a:rPr>
              <a:t>Non-judgmental attitude</a:t>
            </a:r>
          </a:p>
          <a:p>
            <a:pPr marL="609600" indent="-609600" algn="l">
              <a:spcAft>
                <a:spcPct val="60000"/>
              </a:spcAft>
              <a:buFontTx/>
              <a:buAutoNum type="alphaLcParenR"/>
            </a:pPr>
            <a:r>
              <a:rPr lang="en-US" altLang="en-US" sz="3200" b="1">
                <a:solidFill>
                  <a:schemeClr val="folHlink"/>
                </a:solidFill>
              </a:rPr>
              <a:t>Knowledge of the McKinney-Vento Act</a:t>
            </a:r>
          </a:p>
          <a:p>
            <a:pPr marL="609600" indent="-609600" algn="l">
              <a:spcAft>
                <a:spcPct val="60000"/>
              </a:spcAft>
              <a:buFontTx/>
              <a:buAutoNum type="alphaLcParenR"/>
            </a:pPr>
            <a:r>
              <a:rPr lang="en-US" altLang="en-US" sz="3200" b="1">
                <a:solidFill>
                  <a:schemeClr val="folHlink"/>
                </a:solidFill>
              </a:rPr>
              <a:t>A personal trainer</a:t>
            </a:r>
          </a:p>
          <a:p>
            <a:pPr marL="609600" indent="-609600" algn="l">
              <a:spcAft>
                <a:spcPct val="60000"/>
              </a:spcAft>
              <a:buFontTx/>
              <a:buAutoNum type="alphaLcParenR"/>
            </a:pPr>
            <a:r>
              <a:rPr lang="en-US" altLang="en-US" sz="3200" b="1">
                <a:solidFill>
                  <a:schemeClr val="folHlink"/>
                </a:solidFill>
              </a:rPr>
              <a:t>Ability to work with administrators as well as families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057400"/>
            <a:ext cx="8610600" cy="1143000"/>
          </a:xfrm>
        </p:spPr>
        <p:txBody>
          <a:bodyPr anchor="ctr"/>
          <a:lstStyle/>
          <a:p>
            <a:pPr algn="l"/>
            <a:r>
              <a:rPr lang="en-US" altLang="en-US" sz="4400" b="1">
                <a:solidFill>
                  <a:schemeClr val="folHlink"/>
                </a:solidFill>
              </a:rPr>
              <a:t>If a homeless student is seeking enrollment, the LEA must enroll that student:</a:t>
            </a:r>
            <a:br>
              <a:rPr lang="en-US" altLang="en-US" sz="4400" b="1">
                <a:solidFill>
                  <a:schemeClr val="folHlink"/>
                </a:solidFill>
              </a:rPr>
            </a:br>
            <a:br>
              <a:rPr lang="en-US" altLang="en-US" sz="4400" b="1">
                <a:solidFill>
                  <a:schemeClr val="folHlink"/>
                </a:solidFill>
              </a:rPr>
            </a:br>
            <a:br>
              <a:rPr lang="en-US" altLang="en-US" sz="44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4267200"/>
            <a:ext cx="34623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folHlink"/>
                </a:solidFill>
              </a:rPr>
              <a:t>a.  immediately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5486400"/>
            <a:ext cx="2984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chemeClr val="folHlink"/>
                </a:solidFill>
              </a:rPr>
              <a:t>b.   in 3-5 days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648200" y="4267200"/>
            <a:ext cx="3182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folHlink"/>
                </a:solidFill>
              </a:rPr>
              <a:t>c.  in 4-6 days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648200" y="5410200"/>
            <a:ext cx="38925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AutoNum type="alphaLcPeriod" startAt="4"/>
            </a:pPr>
            <a:r>
              <a:rPr lang="en-US" altLang="en-US" sz="3600" b="1">
                <a:solidFill>
                  <a:schemeClr val="folHlink"/>
                </a:solidFill>
              </a:rPr>
              <a:t>When they get </a:t>
            </a:r>
          </a:p>
          <a:p>
            <a:r>
              <a:rPr lang="en-US" altLang="en-US" sz="3600" b="1">
                <a:solidFill>
                  <a:schemeClr val="folHlink"/>
                </a:solidFill>
              </a:rPr>
              <a:t>    around to it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173" grpId="0"/>
      <p:bldP spid="71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219200"/>
            <a:ext cx="8839200" cy="1143000"/>
          </a:xfrm>
        </p:spPr>
        <p:txBody>
          <a:bodyPr anchor="ctr"/>
          <a:lstStyle/>
          <a:p>
            <a:pPr algn="l"/>
            <a:r>
              <a:rPr lang="en-US" altLang="en-US" sz="3600" b="1" dirty="0">
                <a:solidFill>
                  <a:schemeClr val="folHlink"/>
                </a:solidFill>
              </a:rPr>
              <a:t>If a school sends a homeless student to a school other than the school of origin or the school requested by the parent/guardian/unaccompanied youth, what must the school do?</a:t>
            </a:r>
            <a:br>
              <a:rPr lang="en-US" altLang="en-US" sz="4400" b="1" dirty="0">
                <a:solidFill>
                  <a:schemeClr val="folHlink"/>
                </a:solidFill>
              </a:rPr>
            </a:br>
            <a:endParaRPr lang="en-US" altLang="en-US" sz="4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0" y="3219450"/>
            <a:ext cx="7821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a. tell the student he/she has to go to another school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0" y="4057650"/>
            <a:ext cx="8991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>
                <a:solidFill>
                  <a:schemeClr val="folHlink"/>
                </a:solidFill>
              </a:rPr>
              <a:t>b. provide a written explanation of the decision and the right</a:t>
            </a:r>
          </a:p>
          <a:p>
            <a:r>
              <a:rPr lang="en-US" altLang="en-US" b="1">
                <a:solidFill>
                  <a:schemeClr val="folHlink"/>
                </a:solidFill>
              </a:rPr>
              <a:t>     to appeal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-914400" y="5181600"/>
            <a:ext cx="76009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2"/>
            <a:r>
              <a:rPr lang="en-US" altLang="en-US" b="1">
                <a:solidFill>
                  <a:schemeClr val="folHlink"/>
                </a:solidFill>
              </a:rPr>
              <a:t>c.  provide transportation to the other school</a:t>
            </a:r>
          </a:p>
          <a:p>
            <a:endParaRPr lang="en-US" altLang="en-US" b="1">
              <a:solidFill>
                <a:schemeClr val="folHlink"/>
              </a:solidFill>
            </a:endParaRP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-914400" y="6096000"/>
            <a:ext cx="92202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/>
            <a:r>
              <a:rPr lang="en-US" altLang="en-US" b="1">
                <a:solidFill>
                  <a:schemeClr val="folHlink"/>
                </a:solidFill>
              </a:rPr>
              <a:t>d.  nothing</a:t>
            </a:r>
          </a:p>
          <a:p>
            <a:pPr>
              <a:spcBef>
                <a:spcPct val="50000"/>
              </a:spcBef>
            </a:pPr>
            <a:endParaRPr lang="en-US" altLang="en-US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/>
      <p:bldP spid="91140" grpId="0"/>
      <p:bldP spid="91141" grpId="0"/>
      <p:bldP spid="91142" grpId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9">
      <a:dk1>
        <a:srgbClr val="336699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1088</Words>
  <Application>Microsoft Office PowerPoint</Application>
  <PresentationFormat>On-screen Show (4:3)</PresentationFormat>
  <Paragraphs>200</Paragraphs>
  <Slides>33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ＭＳ Ｐゴシック</vt:lpstr>
      <vt:lpstr>Arial</vt:lpstr>
      <vt:lpstr>Marker Felt</vt:lpstr>
      <vt:lpstr>Times New Roman</vt:lpstr>
      <vt:lpstr>Blank Presentation</vt:lpstr>
      <vt:lpstr>Who Wants  to be a  McKinney-Vento LEA Liaison?  With thanks to Barbara James, TX  and Dona Bolt, OR  with ESSA adaptations</vt:lpstr>
      <vt:lpstr>Contestant #1</vt:lpstr>
      <vt:lpstr>Who is the Federal Coordinator for the McKinney-Vento Program? </vt:lpstr>
      <vt:lpstr>Which of the following living situations is homeless? </vt:lpstr>
      <vt:lpstr>To what extent must LEAs keep children in the school of origin? </vt:lpstr>
      <vt:lpstr>The next conference of the National Association for the Education of Homeless Children and Youth will be held in </vt:lpstr>
      <vt:lpstr>Which asset is NOT necessary to be a State Coordinator?</vt:lpstr>
      <vt:lpstr>If a homeless student is seeking enrollment, the LEA must enroll that student:   </vt:lpstr>
      <vt:lpstr>If a school sends a homeless student to a school other than the school of origin or the school requested by the parent/guardian/unaccompanied youth, what must the school do? </vt:lpstr>
      <vt:lpstr>Contestant #2</vt:lpstr>
      <vt:lpstr>The National Center for Homeless Education is</vt:lpstr>
      <vt:lpstr>The McKinney-Vento Act requires all school districts to appoint someone to fill what position? </vt:lpstr>
      <vt:lpstr>Homeless students can enroll in which school according to McKinney-Vento? </vt:lpstr>
      <vt:lpstr>In most districts, the ideal person for the Liaison position would be:</vt:lpstr>
      <vt:lpstr>School districts are required to display, in public view:</vt:lpstr>
      <vt:lpstr>A family calls needing rental assistance, or they will lose their house.  The Liaison should:</vt:lpstr>
      <vt:lpstr>Students are eligible for McKinney-Vent protections if they are the sharing housing of others due to:   </vt:lpstr>
      <vt:lpstr>Contestant #3</vt:lpstr>
      <vt:lpstr>The homeless education program is  named after which persons listed below? </vt:lpstr>
      <vt:lpstr>The school must refer the student, parent, or guardian to which person to carry out the dispute resolution process? </vt:lpstr>
      <vt:lpstr>Where must a homeless child be admitted while a dispute is being resolved? </vt:lpstr>
      <vt:lpstr>When students lose their housing, their residency is determined by </vt:lpstr>
      <vt:lpstr>Which of the following is probably not a good method for determining the Title I, Part A, set-aside? </vt:lpstr>
      <vt:lpstr>Prior to enrollment, schools can require that homeless parents provide:</vt:lpstr>
      <vt:lpstr>Homeless students can remain in the school of origin: </vt:lpstr>
      <vt:lpstr>Contestant #4</vt:lpstr>
      <vt:lpstr>McKinney-Vento funds cannot be used to do which of the following?   </vt:lpstr>
      <vt:lpstr>In the McKinney-Vento Act, LEA stands for what? </vt:lpstr>
      <vt:lpstr>Which of the following is the best method for determining which students are homeless? </vt:lpstr>
      <vt:lpstr>Which of the following living situations is not homeless? </vt:lpstr>
      <vt:lpstr>It is the policy of which entity that homelessness alone is not sufficient reason to separate students from the mainstream environment? </vt:lpstr>
      <vt:lpstr>The federal agency that oversees the Child Nutrition Program is the: </vt:lpstr>
      <vt:lpstr>How long are children who are homeless eligible for free school meals? </vt:lpstr>
    </vt:vector>
  </TitlesOfParts>
  <Company>The University of Texas at Austin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Wants  to be a  State Coordinator?</dc:title>
  <dc:creator>Charles A. Dana Center</dc:creator>
  <cp:lastModifiedBy>Denis Popp</cp:lastModifiedBy>
  <cp:revision>46</cp:revision>
  <dcterms:created xsi:type="dcterms:W3CDTF">2006-02-28T21:37:06Z</dcterms:created>
  <dcterms:modified xsi:type="dcterms:W3CDTF">2018-08-12T00:45:57Z</dcterms:modified>
</cp:coreProperties>
</file>