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35"/>
  </p:notesMasterIdLst>
  <p:sldIdLst>
    <p:sldId id="256" r:id="rId2"/>
    <p:sldId id="259" r:id="rId3"/>
    <p:sldId id="257" r:id="rId4"/>
    <p:sldId id="303" r:id="rId5"/>
    <p:sldId id="289" r:id="rId6"/>
    <p:sldId id="260" r:id="rId7"/>
    <p:sldId id="300" r:id="rId8"/>
    <p:sldId id="261" r:id="rId9"/>
    <p:sldId id="298" r:id="rId10"/>
    <p:sldId id="264" r:id="rId11"/>
    <p:sldId id="287" r:id="rId12"/>
    <p:sldId id="302" r:id="rId13"/>
    <p:sldId id="266" r:id="rId14"/>
    <p:sldId id="312" r:id="rId15"/>
    <p:sldId id="304" r:id="rId16"/>
    <p:sldId id="305" r:id="rId17"/>
    <p:sldId id="271" r:id="rId18"/>
    <p:sldId id="272" r:id="rId19"/>
    <p:sldId id="273" r:id="rId20"/>
    <p:sldId id="274" r:id="rId21"/>
    <p:sldId id="292" r:id="rId22"/>
    <p:sldId id="308" r:id="rId23"/>
    <p:sldId id="277" r:id="rId24"/>
    <p:sldId id="309" r:id="rId25"/>
    <p:sldId id="278" r:id="rId26"/>
    <p:sldId id="279" r:id="rId27"/>
    <p:sldId id="270" r:id="rId28"/>
    <p:sldId id="281" r:id="rId29"/>
    <p:sldId id="285" r:id="rId30"/>
    <p:sldId id="296" r:id="rId31"/>
    <p:sldId id="299" r:id="rId32"/>
    <p:sldId id="297" r:id="rId33"/>
    <p:sldId id="290" r:id="rId34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D050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0" autoAdjust="0"/>
    <p:restoredTop sz="94711" autoAdjust="0"/>
  </p:normalViewPr>
  <p:slideViewPr>
    <p:cSldViewPr>
      <p:cViewPr varScale="1">
        <p:scale>
          <a:sx n="100" d="100"/>
          <a:sy n="100" d="100"/>
        </p:scale>
        <p:origin x="1224" y="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-1398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en-US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81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81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806FF5E7-6E70-4D0F-B695-411A8C795A0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8882972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05F16F7-A683-4A09-A229-548BAEF45081}" type="slidenum">
              <a:rPr lang="en-US" altLang="en-US"/>
              <a:pPr/>
              <a:t>1</a:t>
            </a:fld>
            <a:endParaRPr lang="en-US" altLang="en-US"/>
          </a:p>
        </p:txBody>
      </p:sp>
      <p:sp>
        <p:nvSpPr>
          <p:cNvPr id="92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2043126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746B283-B506-4946-ADBC-EE9EE63ED965}" type="slidenum">
              <a:rPr lang="en-US" altLang="en-US"/>
              <a:pPr/>
              <a:t>10</a:t>
            </a:fld>
            <a:endParaRPr lang="en-US" altLang="en-US"/>
          </a:p>
        </p:txBody>
      </p:sp>
      <p:sp>
        <p:nvSpPr>
          <p:cNvPr id="20482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7021334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FECA3C7-66A5-4260-8497-D64FE3B383A4}" type="slidenum">
              <a:rPr lang="en-US" altLang="en-US"/>
              <a:pPr/>
              <a:t>11</a:t>
            </a:fld>
            <a:endParaRPr lang="en-US" altLang="en-US"/>
          </a:p>
        </p:txBody>
      </p:sp>
      <p:sp>
        <p:nvSpPr>
          <p:cNvPr id="69634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91305151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C066F93-4BDD-4F05-8A60-95B0E9461021}" type="slidenum">
              <a:rPr lang="en-US" altLang="en-US"/>
              <a:pPr/>
              <a:t>12</a:t>
            </a:fld>
            <a:endParaRPr lang="en-US" altLang="en-US"/>
          </a:p>
        </p:txBody>
      </p:sp>
      <p:sp>
        <p:nvSpPr>
          <p:cNvPr id="1003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03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0032399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EF9617E-8380-480D-B2FD-690720E8F2BA}" type="slidenum">
              <a:rPr lang="en-US" altLang="en-US"/>
              <a:pPr/>
              <a:t>13</a:t>
            </a:fld>
            <a:endParaRPr lang="en-US" altLang="en-US"/>
          </a:p>
        </p:txBody>
      </p:sp>
      <p:sp>
        <p:nvSpPr>
          <p:cNvPr id="26626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997357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3315E87-2F11-4D7B-B09C-85CB108F7FB6}" type="slidenum">
              <a:rPr lang="en-US" altLang="en-US"/>
              <a:pPr/>
              <a:t>16</a:t>
            </a:fld>
            <a:endParaRPr lang="en-US" altLang="en-US"/>
          </a:p>
        </p:txBody>
      </p:sp>
      <p:sp>
        <p:nvSpPr>
          <p:cNvPr id="1054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54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4408832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536C7C5-B0C6-4880-ADC9-E79F23DE1009}" type="slidenum">
              <a:rPr lang="en-US" altLang="en-US"/>
              <a:pPr/>
              <a:t>17</a:t>
            </a:fld>
            <a:endParaRPr lang="en-US" altLang="en-US"/>
          </a:p>
        </p:txBody>
      </p:sp>
      <p:sp>
        <p:nvSpPr>
          <p:cNvPr id="36866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2753119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7BEAFD3-A9C0-4FCF-B1C0-A38C8BF34255}" type="slidenum">
              <a:rPr lang="en-US" altLang="en-US"/>
              <a:pPr/>
              <a:t>18</a:t>
            </a:fld>
            <a:endParaRPr lang="en-US" altLang="en-US"/>
          </a:p>
        </p:txBody>
      </p:sp>
      <p:sp>
        <p:nvSpPr>
          <p:cNvPr id="38914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4364197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3C9433D-B9FC-485B-A4EB-E4AF0D413464}" type="slidenum">
              <a:rPr lang="en-US" altLang="en-US"/>
              <a:pPr/>
              <a:t>19</a:t>
            </a:fld>
            <a:endParaRPr lang="en-US" altLang="en-US"/>
          </a:p>
        </p:txBody>
      </p:sp>
      <p:sp>
        <p:nvSpPr>
          <p:cNvPr id="40962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2060931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7513E77-E7B0-4401-BB29-9484F54F6693}" type="slidenum">
              <a:rPr lang="en-US" altLang="en-US"/>
              <a:pPr/>
              <a:t>20</a:t>
            </a:fld>
            <a:endParaRPr lang="en-US" altLang="en-US"/>
          </a:p>
        </p:txBody>
      </p:sp>
      <p:sp>
        <p:nvSpPr>
          <p:cNvPr id="43010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1581349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A1F19B8-20A7-4FBB-91F0-F9C9597E0E74}" type="slidenum">
              <a:rPr lang="en-US" altLang="en-US"/>
              <a:pPr/>
              <a:t>21</a:t>
            </a:fld>
            <a:endParaRPr lang="en-US" altLang="en-US"/>
          </a:p>
        </p:txBody>
      </p:sp>
      <p:sp>
        <p:nvSpPr>
          <p:cNvPr id="79874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98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2547544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28F3EC1-0A42-4402-835B-6970DFDCD9F0}" type="slidenum">
              <a:rPr lang="en-US" altLang="en-US"/>
              <a:pPr/>
              <a:t>2</a:t>
            </a:fld>
            <a:endParaRPr lang="en-US" altLang="en-US"/>
          </a:p>
        </p:txBody>
      </p:sp>
      <p:sp>
        <p:nvSpPr>
          <p:cNvPr id="102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5082591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5856797-7554-4B4D-962B-D39D1CA48B29}" type="slidenum">
              <a:rPr lang="en-US" altLang="en-US"/>
              <a:pPr/>
              <a:t>22</a:t>
            </a:fld>
            <a:endParaRPr lang="en-US" altLang="en-US"/>
          </a:p>
        </p:txBody>
      </p:sp>
      <p:sp>
        <p:nvSpPr>
          <p:cNvPr id="1126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5530411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07DFAB8-09BD-48C0-B49C-4DB1404449CA}" type="slidenum">
              <a:rPr lang="en-US" altLang="en-US"/>
              <a:pPr/>
              <a:t>23</a:t>
            </a:fld>
            <a:endParaRPr lang="en-US" altLang="en-US"/>
          </a:p>
        </p:txBody>
      </p:sp>
      <p:sp>
        <p:nvSpPr>
          <p:cNvPr id="49154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9005973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4C36483-13EE-49EA-AA07-03027AED9EDC}" type="slidenum">
              <a:rPr lang="en-US" altLang="en-US"/>
              <a:pPr/>
              <a:t>25</a:t>
            </a:fld>
            <a:endParaRPr lang="en-US" altLang="en-US"/>
          </a:p>
        </p:txBody>
      </p:sp>
      <p:sp>
        <p:nvSpPr>
          <p:cNvPr id="51202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0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5541971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983AE39-7AA5-4D35-9D2B-C42D6D0F8902}" type="slidenum">
              <a:rPr lang="en-US" altLang="en-US"/>
              <a:pPr/>
              <a:t>26</a:t>
            </a:fld>
            <a:endParaRPr lang="en-US" altLang="en-US"/>
          </a:p>
        </p:txBody>
      </p:sp>
      <p:sp>
        <p:nvSpPr>
          <p:cNvPr id="53250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32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4430175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76EA8C1-7F30-409F-BA42-397232FF27FF}" type="slidenum">
              <a:rPr lang="en-US" altLang="en-US"/>
              <a:pPr/>
              <a:t>27</a:t>
            </a:fld>
            <a:endParaRPr lang="en-US" altLang="en-US"/>
          </a:p>
        </p:txBody>
      </p:sp>
      <p:sp>
        <p:nvSpPr>
          <p:cNvPr id="34818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2766690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D67E414-6748-491F-B796-311C04F19858}" type="slidenum">
              <a:rPr lang="en-US" altLang="en-US"/>
              <a:pPr/>
              <a:t>28</a:t>
            </a:fld>
            <a:endParaRPr lang="en-US" altLang="en-US"/>
          </a:p>
        </p:txBody>
      </p:sp>
      <p:sp>
        <p:nvSpPr>
          <p:cNvPr id="57346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734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1755847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1CED320-472D-42FC-A44D-F2A96A3FF4F9}" type="slidenum">
              <a:rPr lang="en-US" altLang="en-US"/>
              <a:pPr/>
              <a:t>29</a:t>
            </a:fld>
            <a:endParaRPr lang="en-US" altLang="en-US"/>
          </a:p>
        </p:txBody>
      </p:sp>
      <p:sp>
        <p:nvSpPr>
          <p:cNvPr id="65538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553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8245241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57AEBC1-F70F-4963-A0FF-C7692ADA131A}" type="slidenum">
              <a:rPr lang="en-US" altLang="en-US"/>
              <a:pPr/>
              <a:t>30</a:t>
            </a:fld>
            <a:endParaRPr lang="en-US" altLang="en-US"/>
          </a:p>
        </p:txBody>
      </p:sp>
      <p:sp>
        <p:nvSpPr>
          <p:cNvPr id="88066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806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07524906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2A0A27E-0410-4E20-809F-C9C8DB745A47}" type="slidenum">
              <a:rPr lang="en-US" altLang="en-US"/>
              <a:pPr/>
              <a:t>31</a:t>
            </a:fld>
            <a:endParaRPr lang="en-US" altLang="en-US"/>
          </a:p>
        </p:txBody>
      </p:sp>
      <p:sp>
        <p:nvSpPr>
          <p:cNvPr id="94210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79039708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30F5948-F5A0-4161-847C-3B2EB330CE79}" type="slidenum">
              <a:rPr lang="en-US" altLang="en-US"/>
              <a:pPr/>
              <a:t>32</a:t>
            </a:fld>
            <a:endParaRPr lang="en-US" altLang="en-US"/>
          </a:p>
        </p:txBody>
      </p:sp>
      <p:sp>
        <p:nvSpPr>
          <p:cNvPr id="90114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011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3128520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B3D0EFB-A8F4-4148-8940-2CB4454858AA}" type="slidenum">
              <a:rPr lang="en-US" altLang="en-US"/>
              <a:pPr/>
              <a:t>3</a:t>
            </a:fld>
            <a:endParaRPr lang="en-US" altLang="en-US"/>
          </a:p>
        </p:txBody>
      </p:sp>
      <p:sp>
        <p:nvSpPr>
          <p:cNvPr id="112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4117019022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7C5A89C-C644-4D3C-9425-DA8FE35208A6}" type="slidenum">
              <a:rPr lang="en-US" altLang="en-US"/>
              <a:pPr/>
              <a:t>33</a:t>
            </a:fld>
            <a:endParaRPr lang="en-US" altLang="en-US"/>
          </a:p>
        </p:txBody>
      </p:sp>
      <p:sp>
        <p:nvSpPr>
          <p:cNvPr id="75778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577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7710443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A8C7774-6EEB-424E-BE7F-6F239D193E43}" type="slidenum">
              <a:rPr lang="en-US" altLang="en-US"/>
              <a:pPr/>
              <a:t>4</a:t>
            </a:fld>
            <a:endParaRPr lang="en-US" altLang="en-US"/>
          </a:p>
        </p:txBody>
      </p:sp>
      <p:sp>
        <p:nvSpPr>
          <p:cNvPr id="1024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3153246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E5AE17F-59FB-405C-92E1-9704409B1960}" type="slidenum">
              <a:rPr lang="en-US" altLang="en-US"/>
              <a:pPr/>
              <a:t>5</a:t>
            </a:fld>
            <a:endParaRPr lang="en-US" altLang="en-US"/>
          </a:p>
        </p:txBody>
      </p:sp>
      <p:sp>
        <p:nvSpPr>
          <p:cNvPr id="73730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373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9802656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885293C-4582-4418-AFE7-E59E60A68A1B}" type="slidenum">
              <a:rPr lang="en-US" altLang="en-US"/>
              <a:pPr/>
              <a:t>6</a:t>
            </a:fld>
            <a:endParaRPr lang="en-US" altLang="en-US"/>
          </a:p>
        </p:txBody>
      </p:sp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6847129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8ECC960-217E-4BF2-ADB6-950CAAF54574}" type="slidenum">
              <a:rPr lang="en-US" altLang="en-US"/>
              <a:pPr/>
              <a:t>7</a:t>
            </a:fld>
            <a:endParaRPr lang="en-US" altLang="en-US"/>
          </a:p>
        </p:txBody>
      </p:sp>
      <p:sp>
        <p:nvSpPr>
          <p:cNvPr id="962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882469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8CE5496-B9FC-432C-AFC2-52D1742BFE94}" type="slidenum">
              <a:rPr lang="en-US" altLang="en-US"/>
              <a:pPr/>
              <a:t>8</a:t>
            </a:fld>
            <a:endParaRPr lang="en-US" altLang="en-US"/>
          </a:p>
        </p:txBody>
      </p:sp>
      <p:sp>
        <p:nvSpPr>
          <p:cNvPr id="143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3796476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C89DE06-1594-4125-A532-9D8AA89D79FB}" type="slidenum">
              <a:rPr lang="en-US" altLang="en-US"/>
              <a:pPr/>
              <a:t>9</a:t>
            </a:fld>
            <a:endParaRPr lang="en-US" altLang="en-US"/>
          </a:p>
        </p:txBody>
      </p:sp>
      <p:sp>
        <p:nvSpPr>
          <p:cNvPr id="92162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216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851327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1E8F06-F5D8-4688-9CCD-077E2C7DE3F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65794231"/>
      </p:ext>
    </p:extLst>
  </p:cSld>
  <p:clrMapOvr>
    <a:masterClrMapping/>
  </p:clrMapOvr>
  <p:transition>
    <p:cover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E1E9ED-36C1-4725-BC25-115486B9499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24338072"/>
      </p:ext>
    </p:extLst>
  </p:cSld>
  <p:clrMapOvr>
    <a:masterClrMapping/>
  </p:clrMapOvr>
  <p:transition>
    <p:cover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8883155-BAC1-479D-9C4F-3D4E008EFE8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79991810"/>
      </p:ext>
    </p:extLst>
  </p:cSld>
  <p:clrMapOvr>
    <a:masterClrMapping/>
  </p:clrMapOvr>
  <p:transition>
    <p:cover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FD3E0A8-D109-4FB4-8BA8-F4F2578AB81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82178520"/>
      </p:ext>
    </p:extLst>
  </p:cSld>
  <p:clrMapOvr>
    <a:masterClrMapping/>
  </p:clrMapOvr>
  <p:transition>
    <p:cover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01EF857-C9C1-47F9-AA8B-85951FC6D17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22965144"/>
      </p:ext>
    </p:extLst>
  </p:cSld>
  <p:clrMapOvr>
    <a:masterClrMapping/>
  </p:clrMapOvr>
  <p:transition>
    <p:cover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B2CBE0-23CE-454D-A095-365BE332621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0054822"/>
      </p:ext>
    </p:extLst>
  </p:cSld>
  <p:clrMapOvr>
    <a:masterClrMapping/>
  </p:clrMapOvr>
  <p:transition>
    <p:cover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010B31-E167-46CA-AF70-C4549A9EE66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29036108"/>
      </p:ext>
    </p:extLst>
  </p:cSld>
  <p:clrMapOvr>
    <a:masterClrMapping/>
  </p:clrMapOvr>
  <p:transition>
    <p:cover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7C9995-38C8-465F-9223-50525E5C88A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44260373"/>
      </p:ext>
    </p:extLst>
  </p:cSld>
  <p:clrMapOvr>
    <a:masterClrMapping/>
  </p:clrMapOvr>
  <p:transition>
    <p:cover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ED919CD-180A-466E-966A-1FA5BC8FAB9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27617474"/>
      </p:ext>
    </p:extLst>
  </p:cSld>
  <p:clrMapOvr>
    <a:masterClrMapping/>
  </p:clrMapOvr>
  <p:transition>
    <p:cover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6372203-DC95-47C5-BD0F-D5159D9364B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95082260"/>
      </p:ext>
    </p:extLst>
  </p:cSld>
  <p:clrMapOvr>
    <a:masterClrMapping/>
  </p:clrMapOvr>
  <p:transition>
    <p:cover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A44165F-C3DA-4DE2-8AF8-3B4B4AA4603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32337014"/>
      </p:ext>
    </p:extLst>
  </p:cSld>
  <p:clrMapOvr>
    <a:masterClrMapping/>
  </p:clrMapOvr>
  <p:transition>
    <p:cover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 alt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 alt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FF4A6201-C98D-4454-B3C9-C1F5766AD5A8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cover/>
  </p:transition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ＭＳ Ｐゴシック" panose="020B0600070205080204" pitchFamily="34" charset="-128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ＭＳ Ｐゴシック" panose="020B0600070205080204" pitchFamily="34" charset="-128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ＭＳ Ｐゴシック" panose="020B0600070205080204" pitchFamily="34" charset="-128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ＭＳ Ｐゴシック" panose="020B0600070205080204" pitchFamily="34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ＭＳ Ｐゴシック" panose="020B0600070205080204" pitchFamily="34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ＭＳ Ｐゴシック" panose="020B0600070205080204" pitchFamily="34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ＭＳ Ｐゴシック" panose="020B0600070205080204" pitchFamily="34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ＭＳ Ｐゴシック" panose="020B0600070205080204" pitchFamily="34" charset="-128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04800" y="2743200"/>
            <a:ext cx="8382000" cy="1143000"/>
          </a:xfrm>
        </p:spPr>
        <p:txBody>
          <a:bodyPr anchor="ctr"/>
          <a:lstStyle/>
          <a:p>
            <a:r>
              <a:rPr lang="en-US" altLang="en-US" sz="6600" dirty="0">
                <a:solidFill>
                  <a:schemeClr val="folHlink"/>
                </a:solidFill>
                <a:latin typeface="Marker Felt" pitchFamily="1" charset="0"/>
              </a:rPr>
              <a:t>Who Wants </a:t>
            </a:r>
            <a:br>
              <a:rPr lang="en-US" altLang="en-US" sz="6600" dirty="0">
                <a:solidFill>
                  <a:schemeClr val="folHlink"/>
                </a:solidFill>
                <a:latin typeface="Marker Felt" pitchFamily="1" charset="0"/>
              </a:rPr>
            </a:br>
            <a:r>
              <a:rPr lang="en-US" altLang="en-US" sz="6600" dirty="0">
                <a:solidFill>
                  <a:schemeClr val="folHlink"/>
                </a:solidFill>
                <a:latin typeface="Marker Felt" pitchFamily="1" charset="0"/>
              </a:rPr>
              <a:t>to be a </a:t>
            </a:r>
            <a:br>
              <a:rPr lang="en-US" altLang="en-US" sz="6600" dirty="0">
                <a:solidFill>
                  <a:schemeClr val="folHlink"/>
                </a:solidFill>
                <a:latin typeface="Marker Felt" pitchFamily="1" charset="0"/>
              </a:rPr>
            </a:br>
            <a:r>
              <a:rPr lang="en-US" altLang="en-US" sz="6600" dirty="0">
                <a:solidFill>
                  <a:schemeClr val="folHlink"/>
                </a:solidFill>
                <a:latin typeface="Marker Felt" pitchFamily="1" charset="0"/>
              </a:rPr>
              <a:t>McKinney-Vento State Coordinator?</a:t>
            </a:r>
            <a:br>
              <a:rPr lang="en-US" altLang="en-US" sz="6600" dirty="0">
                <a:solidFill>
                  <a:schemeClr val="folHlink"/>
                </a:solidFill>
                <a:latin typeface="Marker Felt" pitchFamily="1" charset="0"/>
              </a:rPr>
            </a:br>
            <a:br>
              <a:rPr lang="en-US" altLang="en-US" sz="2400" dirty="0">
                <a:solidFill>
                  <a:schemeClr val="folHlink"/>
                </a:solidFill>
                <a:latin typeface="Marker Felt" pitchFamily="1" charset="0"/>
              </a:rPr>
            </a:br>
            <a:r>
              <a:rPr lang="en-US" altLang="en-US" sz="2400" dirty="0">
                <a:solidFill>
                  <a:schemeClr val="folHlink"/>
                </a:solidFill>
                <a:latin typeface="Marker Felt" pitchFamily="1" charset="0"/>
              </a:rPr>
              <a:t>With thanks to Barbara James, TX </a:t>
            </a:r>
            <a:br>
              <a:rPr lang="en-US" altLang="en-US" sz="2400" dirty="0">
                <a:solidFill>
                  <a:schemeClr val="folHlink"/>
                </a:solidFill>
                <a:latin typeface="Marker Felt" pitchFamily="1" charset="0"/>
              </a:rPr>
            </a:br>
            <a:r>
              <a:rPr lang="en-US" altLang="en-US" sz="2400" dirty="0">
                <a:solidFill>
                  <a:schemeClr val="folHlink"/>
                </a:solidFill>
                <a:latin typeface="Marker Felt" pitchFamily="1" charset="0"/>
              </a:rPr>
              <a:t>and Dona Bolt, OR</a:t>
            </a:r>
            <a:r>
              <a:rPr lang="en-US" altLang="en-US" sz="4400" dirty="0"/>
              <a:t> </a:t>
            </a:r>
            <a:br>
              <a:rPr lang="en-US" altLang="en-US" sz="4400" dirty="0"/>
            </a:br>
            <a:r>
              <a:rPr lang="en-US" altLang="en-US" sz="4400" dirty="0"/>
              <a:t>with ESSA adaptations</a:t>
            </a:r>
          </a:p>
        </p:txBody>
      </p:sp>
    </p:spTree>
  </p:cSld>
  <p:clrMapOvr>
    <a:masterClrMapping/>
  </p:clrMapOvr>
  <p:transition>
    <p:cover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 anchor="ctr"/>
          <a:lstStyle/>
          <a:p>
            <a:r>
              <a:rPr lang="en-US" altLang="en-US" b="1">
                <a:solidFill>
                  <a:schemeClr val="folHlink"/>
                </a:solidFill>
                <a:latin typeface="Marker Felt" pitchFamily="1" charset="0"/>
              </a:rPr>
              <a:t>Contestant #2</a:t>
            </a:r>
            <a:endParaRPr lang="en-US" altLang="en-US" sz="4400"/>
          </a:p>
        </p:txBody>
      </p:sp>
    </p:spTree>
  </p:cSld>
  <p:clrMapOvr>
    <a:masterClrMapping/>
  </p:clrMapOvr>
  <p:transition>
    <p:cover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04800" y="1295400"/>
            <a:ext cx="8610600" cy="1143000"/>
          </a:xfrm>
        </p:spPr>
        <p:txBody>
          <a:bodyPr anchor="ctr"/>
          <a:lstStyle/>
          <a:p>
            <a:pPr algn="l"/>
            <a:r>
              <a:rPr lang="en-US" altLang="en-US" sz="4400" b="1" dirty="0">
                <a:solidFill>
                  <a:schemeClr val="folHlink"/>
                </a:solidFill>
              </a:rPr>
              <a:t>The data guru for the National Center for Homeless Education is</a:t>
            </a:r>
            <a:br>
              <a:rPr lang="en-US" altLang="en-US" sz="4400" b="1" dirty="0">
                <a:solidFill>
                  <a:schemeClr val="tx1"/>
                </a:solidFill>
                <a:latin typeface="Times New Roman" panose="02020603050405020304" pitchFamily="18" charset="0"/>
              </a:rPr>
            </a:br>
            <a:endParaRPr lang="en-US" altLang="en-US" sz="4400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68611" name="Text Box 3"/>
          <p:cNvSpPr txBox="1">
            <a:spLocks noChangeArrowheads="1"/>
          </p:cNvSpPr>
          <p:nvPr/>
        </p:nvSpPr>
        <p:spPr bwMode="auto">
          <a:xfrm>
            <a:off x="228600" y="3860800"/>
            <a:ext cx="403347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en-US" sz="3200" b="1" dirty="0">
                <a:solidFill>
                  <a:schemeClr val="folHlink"/>
                </a:solidFill>
              </a:rPr>
              <a:t>a.  Christina </a:t>
            </a:r>
            <a:r>
              <a:rPr lang="en-US" altLang="en-US" sz="3200" b="1" dirty="0" err="1">
                <a:solidFill>
                  <a:schemeClr val="folHlink"/>
                </a:solidFill>
              </a:rPr>
              <a:t>Endres</a:t>
            </a:r>
            <a:endParaRPr lang="en-US" altLang="en-US" sz="3600" b="1" dirty="0">
              <a:solidFill>
                <a:schemeClr val="folHlink"/>
              </a:solidFill>
            </a:endParaRPr>
          </a:p>
        </p:txBody>
      </p:sp>
      <p:sp>
        <p:nvSpPr>
          <p:cNvPr id="68612" name="Text Box 4"/>
          <p:cNvSpPr txBox="1">
            <a:spLocks noChangeArrowheads="1"/>
          </p:cNvSpPr>
          <p:nvPr/>
        </p:nvSpPr>
        <p:spPr bwMode="auto">
          <a:xfrm>
            <a:off x="228600" y="4953000"/>
            <a:ext cx="357982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en-US" sz="3200" b="1" dirty="0">
                <a:solidFill>
                  <a:schemeClr val="folHlink"/>
                </a:solidFill>
              </a:rPr>
              <a:t>b.  Jerry Springer</a:t>
            </a:r>
          </a:p>
        </p:txBody>
      </p:sp>
      <p:sp>
        <p:nvSpPr>
          <p:cNvPr id="68613" name="Text Box 5"/>
          <p:cNvSpPr txBox="1">
            <a:spLocks noChangeArrowheads="1"/>
          </p:cNvSpPr>
          <p:nvPr/>
        </p:nvSpPr>
        <p:spPr bwMode="auto">
          <a:xfrm>
            <a:off x="4800600" y="3810000"/>
            <a:ext cx="276627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en-US" sz="3200" b="1" dirty="0">
                <a:solidFill>
                  <a:schemeClr val="folHlink"/>
                </a:solidFill>
              </a:rPr>
              <a:t>c.  Amy </a:t>
            </a:r>
            <a:r>
              <a:rPr lang="en-US" altLang="en-US" sz="3200" b="1" dirty="0" err="1">
                <a:solidFill>
                  <a:schemeClr val="folHlink"/>
                </a:solidFill>
              </a:rPr>
              <a:t>Didlo</a:t>
            </a:r>
            <a:endParaRPr lang="en-US" altLang="en-US" sz="3200" b="1" dirty="0">
              <a:solidFill>
                <a:schemeClr val="folHlink"/>
              </a:solidFill>
            </a:endParaRPr>
          </a:p>
        </p:txBody>
      </p:sp>
      <p:sp>
        <p:nvSpPr>
          <p:cNvPr id="68614" name="Text Box 6"/>
          <p:cNvSpPr txBox="1">
            <a:spLocks noChangeArrowheads="1"/>
          </p:cNvSpPr>
          <p:nvPr/>
        </p:nvSpPr>
        <p:spPr bwMode="auto">
          <a:xfrm>
            <a:off x="4800600" y="4953000"/>
            <a:ext cx="282481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en-US" sz="3200" b="1" dirty="0">
                <a:solidFill>
                  <a:schemeClr val="folHlink"/>
                </a:solidFill>
              </a:rPr>
              <a:t>d.  Jan Moore</a:t>
            </a:r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86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86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86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86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86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86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86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86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86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86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10" grpId="0"/>
      <p:bldP spid="68611" grpId="0"/>
      <p:bldP spid="68612" grpId="0"/>
      <p:bldP spid="68613" grpId="0"/>
      <p:bldP spid="6861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28600" y="1219200"/>
            <a:ext cx="8610600" cy="1143000"/>
          </a:xfrm>
        </p:spPr>
        <p:txBody>
          <a:bodyPr anchor="ctr"/>
          <a:lstStyle/>
          <a:p>
            <a:pPr algn="l"/>
            <a:r>
              <a:rPr lang="en-US" altLang="en-US" sz="4400" b="1" dirty="0">
                <a:solidFill>
                  <a:schemeClr val="folHlink"/>
                </a:solidFill>
              </a:rPr>
              <a:t>The McKinney-Vento Act requires all school districts to appoint someone to fill what position?</a:t>
            </a:r>
            <a:br>
              <a:rPr lang="en-US" altLang="en-US" sz="4400" b="1" dirty="0">
                <a:solidFill>
                  <a:schemeClr val="tx1"/>
                </a:solidFill>
                <a:latin typeface="Times New Roman" panose="02020603050405020304" pitchFamily="18" charset="0"/>
              </a:rPr>
            </a:br>
            <a:endParaRPr lang="en-US" altLang="en-US" sz="4400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99331" name="Text Box 3"/>
          <p:cNvSpPr txBox="1">
            <a:spLocks noChangeArrowheads="1"/>
          </p:cNvSpPr>
          <p:nvPr/>
        </p:nvSpPr>
        <p:spPr bwMode="auto">
          <a:xfrm>
            <a:off x="228600" y="3810000"/>
            <a:ext cx="352107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en-US" b="1">
                <a:solidFill>
                  <a:schemeClr val="folHlink"/>
                </a:solidFill>
              </a:rPr>
              <a:t>a.  Title I </a:t>
            </a:r>
            <a:r>
              <a:rPr lang="en-US" altLang="en-US" sz="2800" b="1">
                <a:solidFill>
                  <a:schemeClr val="folHlink"/>
                </a:solidFill>
              </a:rPr>
              <a:t>Coordinator</a:t>
            </a:r>
          </a:p>
        </p:txBody>
      </p:sp>
      <p:sp>
        <p:nvSpPr>
          <p:cNvPr id="99332" name="Text Box 4"/>
          <p:cNvSpPr txBox="1">
            <a:spLocks noChangeArrowheads="1"/>
          </p:cNvSpPr>
          <p:nvPr/>
        </p:nvSpPr>
        <p:spPr bwMode="auto">
          <a:xfrm>
            <a:off x="304800" y="4996543"/>
            <a:ext cx="30226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en-US" b="1" dirty="0">
                <a:solidFill>
                  <a:schemeClr val="folHlink"/>
                </a:solidFill>
              </a:rPr>
              <a:t>b.  District </a:t>
            </a:r>
            <a:r>
              <a:rPr lang="en-US" altLang="en-US" sz="2800" b="1" dirty="0">
                <a:solidFill>
                  <a:schemeClr val="folHlink"/>
                </a:solidFill>
              </a:rPr>
              <a:t>Auditor</a:t>
            </a:r>
          </a:p>
        </p:txBody>
      </p:sp>
      <p:sp>
        <p:nvSpPr>
          <p:cNvPr id="99333" name="Text Box 5"/>
          <p:cNvSpPr txBox="1">
            <a:spLocks noChangeArrowheads="1"/>
          </p:cNvSpPr>
          <p:nvPr/>
        </p:nvSpPr>
        <p:spPr bwMode="auto">
          <a:xfrm>
            <a:off x="4419600" y="3733800"/>
            <a:ext cx="3713163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en-US" b="1">
                <a:solidFill>
                  <a:schemeClr val="folHlink"/>
                </a:solidFill>
              </a:rPr>
              <a:t>c.  </a:t>
            </a:r>
            <a:r>
              <a:rPr lang="en-US" altLang="en-US" sz="2800" b="1">
                <a:solidFill>
                  <a:schemeClr val="folHlink"/>
                </a:solidFill>
              </a:rPr>
              <a:t>District</a:t>
            </a:r>
            <a:r>
              <a:rPr lang="en-US" altLang="en-US" sz="3200" b="1">
                <a:solidFill>
                  <a:schemeClr val="folHlink"/>
                </a:solidFill>
              </a:rPr>
              <a:t> </a:t>
            </a:r>
            <a:r>
              <a:rPr lang="en-US" altLang="en-US" b="1">
                <a:solidFill>
                  <a:schemeClr val="folHlink"/>
                </a:solidFill>
              </a:rPr>
              <a:t>Astrologer</a:t>
            </a:r>
            <a:r>
              <a:rPr lang="en-US" altLang="en-US" sz="3200" b="1">
                <a:solidFill>
                  <a:schemeClr val="folHlink"/>
                </a:solidFill>
              </a:rPr>
              <a:t>  </a:t>
            </a:r>
            <a:endParaRPr lang="en-US" altLang="en-US" sz="3600" b="1">
              <a:solidFill>
                <a:schemeClr val="folHlink"/>
              </a:solidFill>
            </a:endParaRPr>
          </a:p>
        </p:txBody>
      </p:sp>
      <p:sp>
        <p:nvSpPr>
          <p:cNvPr id="99334" name="Text Box 6"/>
          <p:cNvSpPr txBox="1">
            <a:spLocks noChangeArrowheads="1"/>
          </p:cNvSpPr>
          <p:nvPr/>
        </p:nvSpPr>
        <p:spPr bwMode="auto">
          <a:xfrm>
            <a:off x="4267200" y="5029200"/>
            <a:ext cx="348297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en-US" b="1">
                <a:solidFill>
                  <a:schemeClr val="folHlink"/>
                </a:solidFill>
              </a:rPr>
              <a:t>d.  </a:t>
            </a:r>
            <a:r>
              <a:rPr lang="en-US" altLang="en-US" sz="2800" b="1">
                <a:solidFill>
                  <a:schemeClr val="folHlink"/>
                </a:solidFill>
              </a:rPr>
              <a:t>Homeless</a:t>
            </a:r>
            <a:r>
              <a:rPr lang="en-US" altLang="en-US" sz="3200" b="1">
                <a:solidFill>
                  <a:schemeClr val="folHlink"/>
                </a:solidFill>
              </a:rPr>
              <a:t> </a:t>
            </a:r>
            <a:r>
              <a:rPr lang="en-US" altLang="en-US" b="1">
                <a:solidFill>
                  <a:schemeClr val="folHlink"/>
                </a:solidFill>
              </a:rPr>
              <a:t>Liaison</a:t>
            </a:r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93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93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93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93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93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93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93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93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93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93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330" grpId="0"/>
      <p:bldP spid="99331" grpId="0"/>
      <p:bldP spid="99332" grpId="0"/>
      <p:bldP spid="99333" grpId="0"/>
      <p:bldP spid="9933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04800" y="1066800"/>
            <a:ext cx="8382000" cy="1143000"/>
          </a:xfrm>
        </p:spPr>
        <p:txBody>
          <a:bodyPr anchor="ctr"/>
          <a:lstStyle/>
          <a:p>
            <a:pPr algn="l"/>
            <a:r>
              <a:rPr lang="en-US" altLang="en-US" sz="4400" b="1">
                <a:solidFill>
                  <a:schemeClr val="folHlink"/>
                </a:solidFill>
              </a:rPr>
              <a:t>Homeless students can enroll in which school according to McKinney-Vento?</a:t>
            </a:r>
            <a:br>
              <a:rPr lang="en-US" altLang="en-US" sz="4400" b="1">
                <a:solidFill>
                  <a:schemeClr val="folHlink"/>
                </a:solidFill>
              </a:rPr>
            </a:br>
            <a:endParaRPr lang="en-US" altLang="en-US" sz="4400" b="1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25603" name="Text Box 3"/>
          <p:cNvSpPr txBox="1">
            <a:spLocks noChangeArrowheads="1"/>
          </p:cNvSpPr>
          <p:nvPr/>
        </p:nvSpPr>
        <p:spPr bwMode="auto">
          <a:xfrm>
            <a:off x="0" y="3124200"/>
            <a:ext cx="69469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en-US" sz="3200" b="1">
                <a:solidFill>
                  <a:schemeClr val="folHlink"/>
                </a:solidFill>
              </a:rPr>
              <a:t>a.	any private school in their city</a:t>
            </a:r>
          </a:p>
        </p:txBody>
      </p:sp>
      <p:sp>
        <p:nvSpPr>
          <p:cNvPr id="25604" name="Text Box 4"/>
          <p:cNvSpPr txBox="1">
            <a:spLocks noChangeArrowheads="1"/>
          </p:cNvSpPr>
          <p:nvPr/>
        </p:nvSpPr>
        <p:spPr bwMode="auto">
          <a:xfrm>
            <a:off x="0" y="3962400"/>
            <a:ext cx="73533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en-US" sz="3200" b="1">
                <a:solidFill>
                  <a:schemeClr val="folHlink"/>
                </a:solidFill>
              </a:rPr>
              <a:t>b.	any charter school in the county</a:t>
            </a:r>
          </a:p>
        </p:txBody>
      </p:sp>
      <p:sp>
        <p:nvSpPr>
          <p:cNvPr id="25605" name="Text Box 5"/>
          <p:cNvSpPr txBox="1">
            <a:spLocks noChangeArrowheads="1"/>
          </p:cNvSpPr>
          <p:nvPr/>
        </p:nvSpPr>
        <p:spPr bwMode="auto">
          <a:xfrm>
            <a:off x="-914400" y="4876800"/>
            <a:ext cx="7839075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lvl="2"/>
            <a:r>
              <a:rPr lang="en-US" altLang="en-US" sz="3200" b="1">
                <a:solidFill>
                  <a:schemeClr val="folHlink"/>
                </a:solidFill>
              </a:rPr>
              <a:t>c.	any shelter school in the state</a:t>
            </a:r>
          </a:p>
          <a:p>
            <a:endParaRPr lang="en-US" altLang="en-US" sz="3200" b="1">
              <a:solidFill>
                <a:schemeClr val="folHlink"/>
              </a:solidFill>
            </a:endParaRPr>
          </a:p>
        </p:txBody>
      </p:sp>
      <p:sp>
        <p:nvSpPr>
          <p:cNvPr id="25606" name="Text Box 6"/>
          <p:cNvSpPr txBox="1">
            <a:spLocks noChangeArrowheads="1"/>
          </p:cNvSpPr>
          <p:nvPr/>
        </p:nvSpPr>
        <p:spPr bwMode="auto">
          <a:xfrm>
            <a:off x="-914400" y="5638800"/>
            <a:ext cx="9220200" cy="179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lvl="2"/>
            <a:r>
              <a:rPr lang="en-US" altLang="en-US" sz="3200" b="1">
                <a:solidFill>
                  <a:schemeClr val="folHlink"/>
                </a:solidFill>
              </a:rPr>
              <a:t>d.	any public school in the attendance   	area where they reside</a:t>
            </a:r>
          </a:p>
          <a:p>
            <a:pPr>
              <a:spcBef>
                <a:spcPct val="50000"/>
              </a:spcBef>
            </a:pPr>
            <a:endParaRPr lang="en-US" altLang="en-US" sz="3200" b="1">
              <a:solidFill>
                <a:schemeClr val="folHlink"/>
              </a:solidFill>
            </a:endParaRPr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2" grpId="0"/>
      <p:bldP spid="25603" grpId="0"/>
      <p:bldP spid="25604" grpId="0"/>
      <p:bldP spid="25605" grpId="0"/>
      <p:bldP spid="2560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228600"/>
            <a:ext cx="8610600" cy="1524000"/>
          </a:xfrm>
        </p:spPr>
        <p:txBody>
          <a:bodyPr/>
          <a:lstStyle/>
          <a:p>
            <a:r>
              <a:rPr lang="en-US" altLang="en-US" sz="4000" b="1">
                <a:solidFill>
                  <a:schemeClr val="folHlink"/>
                </a:solidFill>
              </a:rPr>
              <a:t>In most districts, the ideal person for the Liaison position would be:</a:t>
            </a:r>
          </a:p>
        </p:txBody>
      </p:sp>
      <p:sp>
        <p:nvSpPr>
          <p:cNvPr id="1167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8600" y="2209800"/>
            <a:ext cx="8686800" cy="4648200"/>
          </a:xfrm>
        </p:spPr>
        <p:txBody>
          <a:bodyPr/>
          <a:lstStyle/>
          <a:p>
            <a:pPr marL="609600" indent="-609600">
              <a:lnSpc>
                <a:spcPct val="90000"/>
              </a:lnSpc>
              <a:spcAft>
                <a:spcPct val="60000"/>
              </a:spcAft>
              <a:buFontTx/>
              <a:buAutoNum type="alphaLcParenR"/>
            </a:pPr>
            <a:r>
              <a:rPr lang="en-US" altLang="en-US" sz="3600" b="1" dirty="0">
                <a:solidFill>
                  <a:schemeClr val="folHlink"/>
                </a:solidFill>
              </a:rPr>
              <a:t>The Superintendent</a:t>
            </a:r>
          </a:p>
          <a:p>
            <a:pPr marL="609600" indent="-609600">
              <a:lnSpc>
                <a:spcPct val="90000"/>
              </a:lnSpc>
              <a:spcAft>
                <a:spcPct val="60000"/>
              </a:spcAft>
              <a:buFontTx/>
              <a:buAutoNum type="alphaLcParenR"/>
            </a:pPr>
            <a:r>
              <a:rPr lang="en-US" altLang="en-US" sz="3600" b="1" dirty="0">
                <a:solidFill>
                  <a:schemeClr val="folHlink"/>
                </a:solidFill>
              </a:rPr>
              <a:t>The Title I Coordinator</a:t>
            </a:r>
          </a:p>
          <a:p>
            <a:pPr marL="609600" indent="-609600">
              <a:lnSpc>
                <a:spcPct val="90000"/>
              </a:lnSpc>
              <a:spcAft>
                <a:spcPct val="60000"/>
              </a:spcAft>
              <a:buFontTx/>
              <a:buAutoNum type="alphaLcParenR"/>
            </a:pPr>
            <a:r>
              <a:rPr lang="en-US" altLang="en-US" sz="3600" b="1" dirty="0">
                <a:solidFill>
                  <a:schemeClr val="folHlink"/>
                </a:solidFill>
              </a:rPr>
              <a:t>The Transportation Director</a:t>
            </a:r>
          </a:p>
          <a:p>
            <a:pPr marL="609600" indent="-609600">
              <a:lnSpc>
                <a:spcPct val="90000"/>
              </a:lnSpc>
              <a:spcAft>
                <a:spcPct val="60000"/>
              </a:spcAft>
              <a:buFontTx/>
              <a:buAutoNum type="alphaLcParenR"/>
            </a:pPr>
            <a:r>
              <a:rPr lang="en-US" altLang="en-US" sz="3600" b="1" dirty="0">
                <a:solidFill>
                  <a:schemeClr val="folHlink"/>
                </a:solidFill>
              </a:rPr>
              <a:t>Any staff person who has a good rapport with families and the community</a:t>
            </a:r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67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67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67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67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67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67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67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67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67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67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6738" grpId="0"/>
      <p:bldP spid="116739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4000" b="1" dirty="0">
                <a:solidFill>
                  <a:schemeClr val="folHlink"/>
                </a:solidFill>
              </a:rPr>
              <a:t>School districts are required to display, in public view:</a:t>
            </a:r>
          </a:p>
        </p:txBody>
      </p:sp>
      <p:sp>
        <p:nvSpPr>
          <p:cNvPr id="1034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2286000"/>
            <a:ext cx="8305800" cy="3962400"/>
          </a:xfrm>
        </p:spPr>
        <p:txBody>
          <a:bodyPr/>
          <a:lstStyle/>
          <a:p>
            <a:pPr marL="609600" indent="-609600">
              <a:spcAft>
                <a:spcPct val="50000"/>
              </a:spcAft>
              <a:buFontTx/>
              <a:buAutoNum type="alphaLcParenR"/>
            </a:pPr>
            <a:r>
              <a:rPr lang="en-US" altLang="en-US" sz="2800" b="1">
                <a:solidFill>
                  <a:schemeClr val="folHlink"/>
                </a:solidFill>
              </a:rPr>
              <a:t>The Runaway Hotline number</a:t>
            </a:r>
          </a:p>
          <a:p>
            <a:pPr marL="609600" indent="-609600">
              <a:spcAft>
                <a:spcPct val="50000"/>
              </a:spcAft>
              <a:buFontTx/>
              <a:buAutoNum type="alphaLcParenR"/>
            </a:pPr>
            <a:r>
              <a:rPr lang="en-US" altLang="en-US" sz="2800" b="1">
                <a:solidFill>
                  <a:schemeClr val="folHlink"/>
                </a:solidFill>
              </a:rPr>
              <a:t>Information about homeless students’ education rights</a:t>
            </a:r>
          </a:p>
          <a:p>
            <a:pPr marL="609600" indent="-609600">
              <a:spcAft>
                <a:spcPct val="50000"/>
              </a:spcAft>
              <a:buFontTx/>
              <a:buAutoNum type="alphaLcParenR"/>
            </a:pPr>
            <a:r>
              <a:rPr lang="en-US" altLang="en-US" sz="2800" b="1">
                <a:solidFill>
                  <a:schemeClr val="folHlink"/>
                </a:solidFill>
              </a:rPr>
              <a:t>The names of all homeless students in the district</a:t>
            </a:r>
          </a:p>
          <a:p>
            <a:pPr marL="609600" indent="-609600">
              <a:spcAft>
                <a:spcPct val="50000"/>
              </a:spcAft>
              <a:buFontTx/>
              <a:buAutoNum type="alphaLcParenR"/>
            </a:pPr>
            <a:r>
              <a:rPr lang="en-US" altLang="en-US" sz="2800" b="1">
                <a:solidFill>
                  <a:schemeClr val="folHlink"/>
                </a:solidFill>
              </a:rPr>
              <a:t>The McKinney-Vento Act, Subtitle VII-B</a:t>
            </a:r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34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34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34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34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34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34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34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34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34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34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426" grpId="0"/>
      <p:bldP spid="103427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752600"/>
          </a:xfrm>
        </p:spPr>
        <p:txBody>
          <a:bodyPr/>
          <a:lstStyle/>
          <a:p>
            <a:r>
              <a:rPr lang="en-US" altLang="en-US" sz="4000" b="1">
                <a:solidFill>
                  <a:schemeClr val="folHlink"/>
                </a:solidFill>
              </a:rPr>
              <a:t>A family calls needing rental assistance, or they will lose their house.  The Liaison should:</a:t>
            </a:r>
          </a:p>
        </p:txBody>
      </p:sp>
      <p:sp>
        <p:nvSpPr>
          <p:cNvPr id="1044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8600" y="2514600"/>
            <a:ext cx="8915400" cy="4495800"/>
          </a:xfrm>
        </p:spPr>
        <p:txBody>
          <a:bodyPr/>
          <a:lstStyle/>
          <a:p>
            <a:pPr marL="609600" indent="-609600">
              <a:spcAft>
                <a:spcPct val="50000"/>
              </a:spcAft>
              <a:buFontTx/>
              <a:buAutoNum type="alphaLcParenR"/>
            </a:pPr>
            <a:r>
              <a:rPr lang="en-US" altLang="en-US" sz="2800">
                <a:solidFill>
                  <a:schemeClr val="folHlink"/>
                </a:solidFill>
              </a:rPr>
              <a:t>Write them a check for up to $500 using funds from the district’s Title IA set aside</a:t>
            </a:r>
          </a:p>
          <a:p>
            <a:pPr marL="609600" indent="-609600">
              <a:spcAft>
                <a:spcPct val="50000"/>
              </a:spcAft>
              <a:buFontTx/>
              <a:buAutoNum type="alphaLcParenR"/>
            </a:pPr>
            <a:r>
              <a:rPr lang="en-US" altLang="en-US" sz="2800">
                <a:solidFill>
                  <a:schemeClr val="folHlink"/>
                </a:solidFill>
              </a:rPr>
              <a:t>Write them a check for up to $500 using funds from the district’s McKinney-Vento subgrant</a:t>
            </a:r>
          </a:p>
          <a:p>
            <a:pPr marL="609600" indent="-609600">
              <a:spcAft>
                <a:spcPct val="50000"/>
              </a:spcAft>
              <a:buFontTx/>
              <a:buAutoNum type="alphaLcParenR"/>
            </a:pPr>
            <a:r>
              <a:rPr lang="en-US" altLang="en-US" sz="2800">
                <a:solidFill>
                  <a:schemeClr val="folHlink"/>
                </a:solidFill>
              </a:rPr>
              <a:t>Make referrals to appropriate housing and shelter agencies</a:t>
            </a:r>
          </a:p>
          <a:p>
            <a:pPr marL="609600" indent="-609600">
              <a:spcAft>
                <a:spcPct val="50000"/>
              </a:spcAft>
              <a:buFontTx/>
              <a:buAutoNum type="alphaLcParenR"/>
            </a:pPr>
            <a:r>
              <a:rPr lang="en-US" altLang="en-US" sz="2800">
                <a:solidFill>
                  <a:schemeClr val="folHlink"/>
                </a:solidFill>
              </a:rPr>
              <a:t>Help them on your own, with cash out of pocket.</a:t>
            </a:r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44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44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44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44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44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44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44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44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44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44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450" grpId="0"/>
      <p:bldP spid="104451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04800" y="2057400"/>
            <a:ext cx="8610600" cy="1143000"/>
          </a:xfrm>
        </p:spPr>
        <p:txBody>
          <a:bodyPr anchor="ctr"/>
          <a:lstStyle/>
          <a:p>
            <a:pPr algn="l"/>
            <a:r>
              <a:rPr lang="en-US" altLang="en-US" sz="4400" b="1" dirty="0">
                <a:solidFill>
                  <a:schemeClr val="folHlink"/>
                </a:solidFill>
              </a:rPr>
              <a:t>Students are eligible for McKinney-Vento protections if they are sharing the housing of others due to:</a:t>
            </a:r>
            <a:br>
              <a:rPr lang="en-US" altLang="en-US" sz="4400" b="1" dirty="0">
                <a:solidFill>
                  <a:schemeClr val="folHlink"/>
                </a:solidFill>
              </a:rPr>
            </a:br>
            <a:br>
              <a:rPr lang="en-US" altLang="en-US" sz="4400" b="1" dirty="0">
                <a:solidFill>
                  <a:schemeClr val="folHlink"/>
                </a:solidFill>
              </a:rPr>
            </a:br>
            <a:br>
              <a:rPr lang="en-US" altLang="en-US" sz="4400" b="1" dirty="0">
                <a:solidFill>
                  <a:schemeClr val="tx1"/>
                </a:solidFill>
                <a:latin typeface="Times New Roman" panose="02020603050405020304" pitchFamily="18" charset="0"/>
              </a:rPr>
            </a:br>
            <a:endParaRPr lang="en-US" altLang="en-US" sz="4400" b="1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35843" name="Text Box 3"/>
          <p:cNvSpPr txBox="1">
            <a:spLocks noChangeArrowheads="1"/>
          </p:cNvSpPr>
          <p:nvPr/>
        </p:nvSpPr>
        <p:spPr bwMode="auto">
          <a:xfrm>
            <a:off x="337457" y="3343275"/>
            <a:ext cx="439094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en-US" sz="3600" b="1" dirty="0">
                <a:solidFill>
                  <a:schemeClr val="folHlink"/>
                </a:solidFill>
              </a:rPr>
              <a:t>a.  Loss of housing</a:t>
            </a:r>
          </a:p>
        </p:txBody>
      </p:sp>
      <p:sp>
        <p:nvSpPr>
          <p:cNvPr id="35844" name="Text Box 4"/>
          <p:cNvSpPr txBox="1">
            <a:spLocks noChangeArrowheads="1"/>
          </p:cNvSpPr>
          <p:nvPr/>
        </p:nvSpPr>
        <p:spPr bwMode="auto">
          <a:xfrm>
            <a:off x="370114" y="4091115"/>
            <a:ext cx="810991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en-US" sz="3200" b="1" dirty="0">
                <a:solidFill>
                  <a:schemeClr val="folHlink"/>
                </a:solidFill>
              </a:rPr>
              <a:t>b.   Economic hardship or similar reason</a:t>
            </a:r>
          </a:p>
        </p:txBody>
      </p:sp>
      <p:sp>
        <p:nvSpPr>
          <p:cNvPr id="35845" name="Text Box 5"/>
          <p:cNvSpPr txBox="1">
            <a:spLocks noChangeArrowheads="1"/>
          </p:cNvSpPr>
          <p:nvPr/>
        </p:nvSpPr>
        <p:spPr bwMode="auto">
          <a:xfrm>
            <a:off x="391885" y="4768850"/>
            <a:ext cx="244169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en-US" sz="3600" b="1" dirty="0">
                <a:solidFill>
                  <a:schemeClr val="folHlink"/>
                </a:solidFill>
              </a:rPr>
              <a:t>c.  a and b</a:t>
            </a:r>
          </a:p>
        </p:txBody>
      </p:sp>
      <p:sp>
        <p:nvSpPr>
          <p:cNvPr id="35846" name="Text Box 6"/>
          <p:cNvSpPr txBox="1">
            <a:spLocks noChangeArrowheads="1"/>
          </p:cNvSpPr>
          <p:nvPr/>
        </p:nvSpPr>
        <p:spPr bwMode="auto">
          <a:xfrm>
            <a:off x="391885" y="5638800"/>
            <a:ext cx="47561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en-US" sz="3600" b="1" dirty="0">
                <a:solidFill>
                  <a:schemeClr val="folHlink"/>
                </a:solidFill>
              </a:rPr>
              <a:t>d.  none of the above</a:t>
            </a:r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58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58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2" grpId="0"/>
      <p:bldP spid="35843" grpId="0"/>
      <p:bldP spid="35844" grpId="0"/>
      <p:bldP spid="35845" grpId="0"/>
      <p:bldP spid="3584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 anchor="ctr"/>
          <a:lstStyle/>
          <a:p>
            <a:r>
              <a:rPr lang="en-US" altLang="en-US" b="1">
                <a:solidFill>
                  <a:schemeClr val="folHlink"/>
                </a:solidFill>
                <a:latin typeface="Marker Felt" pitchFamily="1" charset="0"/>
              </a:rPr>
              <a:t>Contestant #3</a:t>
            </a:r>
            <a:endParaRPr lang="en-US" altLang="en-US" sz="4400"/>
          </a:p>
        </p:txBody>
      </p:sp>
    </p:spTree>
  </p:cSld>
  <p:clrMapOvr>
    <a:masterClrMapping/>
  </p:clrMapOvr>
  <p:transition>
    <p:cover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28600" y="838200"/>
            <a:ext cx="8610600" cy="1143000"/>
          </a:xfrm>
        </p:spPr>
        <p:txBody>
          <a:bodyPr anchor="ctr"/>
          <a:lstStyle/>
          <a:p>
            <a:pPr algn="l"/>
            <a:r>
              <a:rPr lang="en-US" altLang="en-US" sz="4400" b="1" dirty="0">
                <a:solidFill>
                  <a:schemeClr val="folHlink"/>
                </a:solidFill>
              </a:rPr>
              <a:t>The McKinney-Vento program is named after which persons listed below?</a:t>
            </a:r>
            <a:br>
              <a:rPr lang="en-US" altLang="en-US" sz="4400" b="1" dirty="0">
                <a:solidFill>
                  <a:schemeClr val="tx1"/>
                </a:solidFill>
                <a:latin typeface="Times New Roman" panose="02020603050405020304" pitchFamily="18" charset="0"/>
              </a:rPr>
            </a:br>
            <a:endParaRPr lang="en-US" altLang="en-US" sz="4400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39939" name="Text Box 3"/>
          <p:cNvSpPr txBox="1">
            <a:spLocks noChangeArrowheads="1"/>
          </p:cNvSpPr>
          <p:nvPr/>
        </p:nvSpPr>
        <p:spPr bwMode="auto">
          <a:xfrm>
            <a:off x="77323" y="2695575"/>
            <a:ext cx="437312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en-US" sz="3200" b="1" dirty="0">
                <a:solidFill>
                  <a:schemeClr val="folHlink"/>
                </a:solidFill>
              </a:rPr>
              <a:t>a.  McKinley and Veto</a:t>
            </a:r>
            <a:endParaRPr lang="en-US" altLang="en-US" sz="3600" b="1" dirty="0">
              <a:solidFill>
                <a:schemeClr val="folHlink"/>
              </a:solidFill>
            </a:endParaRPr>
          </a:p>
        </p:txBody>
      </p:sp>
      <p:sp>
        <p:nvSpPr>
          <p:cNvPr id="39940" name="Text Box 4"/>
          <p:cNvSpPr txBox="1">
            <a:spLocks noChangeArrowheads="1"/>
          </p:cNvSpPr>
          <p:nvPr/>
        </p:nvSpPr>
        <p:spPr bwMode="auto">
          <a:xfrm>
            <a:off x="112157" y="3657599"/>
            <a:ext cx="3052763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en-US" sz="3200" b="1" dirty="0">
                <a:solidFill>
                  <a:schemeClr val="folHlink"/>
                </a:solidFill>
              </a:rPr>
              <a:t>b.  Olsen twins</a:t>
            </a:r>
          </a:p>
        </p:txBody>
      </p:sp>
      <p:sp>
        <p:nvSpPr>
          <p:cNvPr id="39941" name="Text Box 5"/>
          <p:cNvSpPr txBox="1">
            <a:spLocks noChangeArrowheads="1"/>
          </p:cNvSpPr>
          <p:nvPr/>
        </p:nvSpPr>
        <p:spPr bwMode="auto">
          <a:xfrm>
            <a:off x="4876800" y="2700912"/>
            <a:ext cx="3843338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en-US" sz="3200" b="1" dirty="0">
                <a:solidFill>
                  <a:schemeClr val="folHlink"/>
                </a:solidFill>
              </a:rPr>
              <a:t>c.  The PEP Boys   </a:t>
            </a:r>
            <a:endParaRPr lang="en-US" altLang="en-US" sz="3600" b="1" dirty="0">
              <a:solidFill>
                <a:schemeClr val="folHlink"/>
              </a:solidFill>
            </a:endParaRPr>
          </a:p>
        </p:txBody>
      </p:sp>
      <p:sp>
        <p:nvSpPr>
          <p:cNvPr id="39942" name="Text Box 6"/>
          <p:cNvSpPr txBox="1">
            <a:spLocks noChangeArrowheads="1"/>
          </p:cNvSpPr>
          <p:nvPr/>
        </p:nvSpPr>
        <p:spPr bwMode="auto">
          <a:xfrm>
            <a:off x="4450443" y="3672681"/>
            <a:ext cx="4660900" cy="1128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4572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9144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3716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8288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2860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7432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32004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6576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41148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Arial" panose="020B0604020202020204" pitchFamily="34" charset="0"/>
              <a:buAutoNum type="alphaLcPeriod" startAt="4"/>
            </a:pPr>
            <a:r>
              <a:rPr lang="en-US" altLang="en-US" sz="3200" b="1" dirty="0">
                <a:solidFill>
                  <a:schemeClr val="folHlink"/>
                </a:solidFill>
              </a:rPr>
              <a:t>Stewart B. McKinney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en-US" sz="3600" b="1" dirty="0">
                <a:solidFill>
                  <a:schemeClr val="folHlink"/>
                </a:solidFill>
              </a:rPr>
              <a:t>    </a:t>
            </a:r>
            <a:r>
              <a:rPr lang="en-US" altLang="en-US" sz="3200" b="1" dirty="0">
                <a:solidFill>
                  <a:schemeClr val="folHlink"/>
                </a:solidFill>
              </a:rPr>
              <a:t>and Bruce Vento</a:t>
            </a:r>
            <a:endParaRPr lang="en-US" altLang="en-US" sz="3600" b="1" dirty="0">
              <a:solidFill>
                <a:schemeClr val="folHlink"/>
              </a:solidFill>
            </a:endParaRPr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99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99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99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99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99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99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8" grpId="0"/>
      <p:bldP spid="39939" grpId="0"/>
      <p:bldP spid="39940" grpId="0"/>
      <p:bldP spid="39941" grpId="0"/>
      <p:bldP spid="3994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 anchor="ctr"/>
          <a:lstStyle/>
          <a:p>
            <a:r>
              <a:rPr lang="en-US" altLang="en-US" b="1">
                <a:solidFill>
                  <a:schemeClr val="folHlink"/>
                </a:solidFill>
                <a:latin typeface="Marker Felt" pitchFamily="1" charset="0"/>
              </a:rPr>
              <a:t>Contestant #1</a:t>
            </a:r>
            <a:endParaRPr lang="en-US" altLang="en-US" sz="4400"/>
          </a:p>
        </p:txBody>
      </p:sp>
    </p:spTree>
  </p:cSld>
  <p:clrMapOvr>
    <a:masterClrMapping/>
  </p:clrMapOvr>
  <p:transition>
    <p:cover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28600" y="1143000"/>
            <a:ext cx="8610600" cy="1143000"/>
          </a:xfrm>
        </p:spPr>
        <p:txBody>
          <a:bodyPr anchor="ctr"/>
          <a:lstStyle/>
          <a:p>
            <a:pPr algn="l"/>
            <a:r>
              <a:rPr lang="en-US" altLang="en-US" sz="4400" b="1">
                <a:solidFill>
                  <a:schemeClr val="folHlink"/>
                </a:solidFill>
              </a:rPr>
              <a:t>The school must refer the student, parent, or guardian to which person to carry out the dispute resolution process?</a:t>
            </a:r>
            <a:br>
              <a:rPr lang="en-US" altLang="en-US" sz="4400" b="1">
                <a:solidFill>
                  <a:schemeClr val="tx1"/>
                </a:solidFill>
                <a:latin typeface="Times New Roman" panose="02020603050405020304" pitchFamily="18" charset="0"/>
              </a:rPr>
            </a:br>
            <a:endParaRPr lang="en-US" altLang="en-US" sz="440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41987" name="Text Box 3"/>
          <p:cNvSpPr txBox="1">
            <a:spLocks noChangeArrowheads="1"/>
          </p:cNvSpPr>
          <p:nvPr/>
        </p:nvSpPr>
        <p:spPr bwMode="auto">
          <a:xfrm>
            <a:off x="0" y="3352800"/>
            <a:ext cx="3684588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en-US" sz="3200" b="1">
                <a:solidFill>
                  <a:schemeClr val="folHlink"/>
                </a:solidFill>
              </a:rPr>
              <a:t>a.  superintendent</a:t>
            </a:r>
            <a:endParaRPr lang="en-US" altLang="en-US" sz="3600" b="1">
              <a:solidFill>
                <a:schemeClr val="folHlink"/>
              </a:solidFill>
            </a:endParaRPr>
          </a:p>
        </p:txBody>
      </p:sp>
      <p:sp>
        <p:nvSpPr>
          <p:cNvPr id="41988" name="Text Box 4"/>
          <p:cNvSpPr txBox="1">
            <a:spLocks noChangeArrowheads="1"/>
          </p:cNvSpPr>
          <p:nvPr/>
        </p:nvSpPr>
        <p:spPr bwMode="auto">
          <a:xfrm>
            <a:off x="0" y="4419600"/>
            <a:ext cx="4135438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en-US" sz="3200" b="1">
                <a:solidFill>
                  <a:schemeClr val="folHlink"/>
                </a:solidFill>
              </a:rPr>
              <a:t>b.  school’s attorney</a:t>
            </a:r>
          </a:p>
        </p:txBody>
      </p:sp>
      <p:sp>
        <p:nvSpPr>
          <p:cNvPr id="41989" name="Text Box 5"/>
          <p:cNvSpPr txBox="1">
            <a:spLocks noChangeArrowheads="1"/>
          </p:cNvSpPr>
          <p:nvPr/>
        </p:nvSpPr>
        <p:spPr bwMode="auto">
          <a:xfrm>
            <a:off x="4495800" y="3352800"/>
            <a:ext cx="436245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en-US" sz="3200" b="1">
                <a:solidFill>
                  <a:schemeClr val="folHlink"/>
                </a:solidFill>
              </a:rPr>
              <a:t>c.  homeless liaison   </a:t>
            </a:r>
            <a:endParaRPr lang="en-US" altLang="en-US" sz="3600" b="1">
              <a:solidFill>
                <a:schemeClr val="folHlink"/>
              </a:solidFill>
            </a:endParaRPr>
          </a:p>
        </p:txBody>
      </p:sp>
      <p:sp>
        <p:nvSpPr>
          <p:cNvPr id="41990" name="Text Box 6"/>
          <p:cNvSpPr txBox="1">
            <a:spLocks noChangeArrowheads="1"/>
          </p:cNvSpPr>
          <p:nvPr/>
        </p:nvSpPr>
        <p:spPr bwMode="auto">
          <a:xfrm>
            <a:off x="4483100" y="4419600"/>
            <a:ext cx="3960813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4572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9144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3716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8288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2860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7432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32004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6576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41148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Arial" panose="020B0604020202020204" pitchFamily="34" charset="0"/>
              <a:buAutoNum type="alphaLcPeriod" startAt="4"/>
            </a:pPr>
            <a:r>
              <a:rPr lang="en-US" altLang="en-US" sz="3200" b="1">
                <a:solidFill>
                  <a:schemeClr val="folHlink"/>
                </a:solidFill>
              </a:rPr>
              <a:t> any of the above</a:t>
            </a:r>
            <a:endParaRPr lang="en-US" altLang="en-US" sz="3600" b="1">
              <a:solidFill>
                <a:schemeClr val="folHlink"/>
              </a:solidFill>
            </a:endParaRPr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9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19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19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19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19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19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19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19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6" grpId="0"/>
      <p:bldP spid="41987" grpId="0"/>
      <p:bldP spid="41988" grpId="0"/>
      <p:bldP spid="41989" grpId="0"/>
      <p:bldP spid="4199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04800" y="1066800"/>
            <a:ext cx="8839200" cy="1143000"/>
          </a:xfrm>
        </p:spPr>
        <p:txBody>
          <a:bodyPr anchor="ctr"/>
          <a:lstStyle/>
          <a:p>
            <a:pPr algn="l"/>
            <a:r>
              <a:rPr lang="en-US" altLang="en-US" sz="4400" b="1" dirty="0">
                <a:solidFill>
                  <a:schemeClr val="folHlink"/>
                </a:solidFill>
              </a:rPr>
              <a:t>Where must a homeless child be admitted while a dispute is being resolved?</a:t>
            </a:r>
            <a:br>
              <a:rPr lang="en-US" altLang="en-US" sz="4400" b="1" dirty="0">
                <a:solidFill>
                  <a:schemeClr val="folHlink"/>
                </a:solidFill>
              </a:rPr>
            </a:br>
            <a:endParaRPr lang="en-US" altLang="en-US" sz="4400" b="1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78851" name="Text Box 3"/>
          <p:cNvSpPr txBox="1">
            <a:spLocks noChangeArrowheads="1"/>
          </p:cNvSpPr>
          <p:nvPr/>
        </p:nvSpPr>
        <p:spPr bwMode="auto">
          <a:xfrm>
            <a:off x="0" y="3124200"/>
            <a:ext cx="71501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en-US" sz="3200" b="1" dirty="0">
                <a:solidFill>
                  <a:schemeClr val="folHlink"/>
                </a:solidFill>
              </a:rPr>
              <a:t>a.	wherever the school sends him</a:t>
            </a:r>
          </a:p>
        </p:txBody>
      </p:sp>
      <p:sp>
        <p:nvSpPr>
          <p:cNvPr id="78852" name="Text Box 4"/>
          <p:cNvSpPr txBox="1">
            <a:spLocks noChangeArrowheads="1"/>
          </p:cNvSpPr>
          <p:nvPr/>
        </p:nvSpPr>
        <p:spPr bwMode="auto">
          <a:xfrm>
            <a:off x="0" y="3962400"/>
            <a:ext cx="7580313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en-US" sz="3200" b="1">
                <a:solidFill>
                  <a:schemeClr val="folHlink"/>
                </a:solidFill>
              </a:rPr>
              <a:t>b.	where he was previously enrolled</a:t>
            </a:r>
          </a:p>
        </p:txBody>
      </p:sp>
      <p:sp>
        <p:nvSpPr>
          <p:cNvPr id="78853" name="Text Box 5"/>
          <p:cNvSpPr txBox="1">
            <a:spLocks noChangeArrowheads="1"/>
          </p:cNvSpPr>
          <p:nvPr/>
        </p:nvSpPr>
        <p:spPr bwMode="auto">
          <a:xfrm>
            <a:off x="17417" y="4797931"/>
            <a:ext cx="80772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en-US" sz="3200" b="1" dirty="0">
                <a:solidFill>
                  <a:schemeClr val="folHlink"/>
                </a:solidFill>
              </a:rPr>
              <a:t>c.     any charter school in the area</a:t>
            </a:r>
          </a:p>
        </p:txBody>
      </p:sp>
      <p:sp>
        <p:nvSpPr>
          <p:cNvPr id="78854" name="Text Box 6"/>
          <p:cNvSpPr txBox="1">
            <a:spLocks noChangeArrowheads="1"/>
          </p:cNvSpPr>
          <p:nvPr/>
        </p:nvSpPr>
        <p:spPr bwMode="auto">
          <a:xfrm>
            <a:off x="-14748" y="5641257"/>
            <a:ext cx="915874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en-US" sz="3200" b="1" dirty="0">
                <a:solidFill>
                  <a:schemeClr val="folHlink"/>
                </a:solidFill>
              </a:rPr>
              <a:t>d.	</a:t>
            </a:r>
            <a:r>
              <a:rPr lang="en-US" altLang="en-US" sz="3000" b="1" dirty="0">
                <a:solidFill>
                  <a:schemeClr val="folHlink"/>
                </a:solidFill>
              </a:rPr>
              <a:t>the school of the student’s/parents’ choice</a:t>
            </a:r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88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88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88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88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88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88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88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88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88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88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850" grpId="0"/>
      <p:bldP spid="78851" grpId="0"/>
      <p:bldP spid="78852" grpId="0"/>
      <p:bldP spid="78853" grpId="0"/>
      <p:bldP spid="7885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0223" y="823119"/>
            <a:ext cx="9144000" cy="1143000"/>
          </a:xfrm>
        </p:spPr>
        <p:txBody>
          <a:bodyPr anchor="ctr"/>
          <a:lstStyle/>
          <a:p>
            <a:pPr algn="l"/>
            <a:r>
              <a:rPr lang="en-US" altLang="en-US" sz="4000" b="1" dirty="0">
                <a:solidFill>
                  <a:schemeClr val="folHlink"/>
                </a:solidFill>
              </a:rPr>
              <a:t>When students lose their housing, their residency is determined by</a:t>
            </a:r>
            <a:br>
              <a:rPr lang="en-US" altLang="en-US" sz="4400" b="1" dirty="0">
                <a:solidFill>
                  <a:schemeClr val="tx1"/>
                </a:solidFill>
                <a:latin typeface="Times New Roman" panose="02020603050405020304" pitchFamily="18" charset="0"/>
              </a:rPr>
            </a:br>
            <a:endParaRPr lang="en-US" altLang="en-US" sz="4400" b="1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1619" name="Text Box 3"/>
          <p:cNvSpPr txBox="1">
            <a:spLocks noChangeArrowheads="1"/>
          </p:cNvSpPr>
          <p:nvPr/>
        </p:nvSpPr>
        <p:spPr bwMode="auto">
          <a:xfrm>
            <a:off x="0" y="3200400"/>
            <a:ext cx="8526463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en-US" sz="3200" b="1" dirty="0">
                <a:solidFill>
                  <a:schemeClr val="folHlink"/>
                </a:solidFill>
              </a:rPr>
              <a:t>a.   Their current nighttime accommodation</a:t>
            </a:r>
          </a:p>
        </p:txBody>
      </p:sp>
      <p:sp>
        <p:nvSpPr>
          <p:cNvPr id="111620" name="Text Box 4"/>
          <p:cNvSpPr txBox="1">
            <a:spLocks noChangeArrowheads="1"/>
          </p:cNvSpPr>
          <p:nvPr/>
        </p:nvSpPr>
        <p:spPr bwMode="auto">
          <a:xfrm>
            <a:off x="0" y="4114800"/>
            <a:ext cx="8382000" cy="2528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9144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3716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8288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2860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7432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32004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6576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41148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Tx/>
              <a:buAutoNum type="alphaLcPeriod" startAt="2"/>
            </a:pPr>
            <a:r>
              <a:rPr lang="en-US" altLang="en-US" sz="3200" b="1">
                <a:solidFill>
                  <a:schemeClr val="folHlink"/>
                </a:solidFill>
              </a:rPr>
              <a:t>  Their closest relative’s house</a:t>
            </a:r>
          </a:p>
          <a:p>
            <a:pPr>
              <a:buFontTx/>
              <a:buAutoNum type="alphaLcPeriod" startAt="2"/>
            </a:pPr>
            <a:endParaRPr lang="en-US" altLang="en-US" sz="3200" b="1">
              <a:solidFill>
                <a:schemeClr val="folHlink"/>
              </a:solidFill>
            </a:endParaRPr>
          </a:p>
          <a:p>
            <a:pPr>
              <a:buFontTx/>
              <a:buAutoNum type="alphaLcPeriod" startAt="2"/>
            </a:pPr>
            <a:r>
              <a:rPr lang="en-US" altLang="en-US" sz="3200" b="1">
                <a:solidFill>
                  <a:schemeClr val="folHlink"/>
                </a:solidFill>
              </a:rPr>
              <a:t>  Their last permanent address</a:t>
            </a:r>
          </a:p>
          <a:p>
            <a:pPr>
              <a:buFontTx/>
              <a:buAutoNum type="alphaLcPeriod" startAt="2"/>
            </a:pPr>
            <a:endParaRPr lang="en-US" altLang="en-US" sz="3200" b="1">
              <a:solidFill>
                <a:schemeClr val="folHlink"/>
              </a:solidFill>
            </a:endParaRPr>
          </a:p>
          <a:p>
            <a:pPr>
              <a:buFontTx/>
              <a:buAutoNum type="alphaLcPeriod" startAt="2"/>
            </a:pPr>
            <a:r>
              <a:rPr lang="en-US" altLang="en-US" sz="3200" b="1">
                <a:solidFill>
                  <a:schemeClr val="folHlink"/>
                </a:solidFill>
              </a:rPr>
              <a:t>  The address of the nearest school</a:t>
            </a:r>
          </a:p>
        </p:txBody>
      </p:sp>
      <p:sp>
        <p:nvSpPr>
          <p:cNvPr id="111621" name="Text Box 5"/>
          <p:cNvSpPr txBox="1">
            <a:spLocks noChangeArrowheads="1"/>
          </p:cNvSpPr>
          <p:nvPr/>
        </p:nvSpPr>
        <p:spPr bwMode="auto">
          <a:xfrm>
            <a:off x="152400" y="5638800"/>
            <a:ext cx="59436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9144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3716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8288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2860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7432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32004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6576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41148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lvl="2">
              <a:buFont typeface="Arial" panose="020B0604020202020204" pitchFamily="34" charset="0"/>
              <a:buNone/>
            </a:pPr>
            <a:endParaRPr lang="en-US" altLang="en-US" sz="3200" b="1">
              <a:solidFill>
                <a:schemeClr val="folHlink"/>
              </a:solidFill>
            </a:endParaRPr>
          </a:p>
        </p:txBody>
      </p:sp>
      <p:sp>
        <p:nvSpPr>
          <p:cNvPr id="111622" name="Rectangle 6"/>
          <p:cNvSpPr>
            <a:spLocks noChangeArrowheads="1"/>
          </p:cNvSpPr>
          <p:nvPr/>
        </p:nvSpPr>
        <p:spPr bwMode="auto">
          <a:xfrm>
            <a:off x="-228600" y="5105400"/>
            <a:ext cx="3586163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lvl="2">
              <a:spcBef>
                <a:spcPct val="50000"/>
              </a:spcBef>
            </a:pPr>
            <a:endParaRPr lang="en-US" altLang="en-US" sz="3200" b="1">
              <a:solidFill>
                <a:schemeClr val="folHlink"/>
              </a:solidFill>
            </a:endParaRPr>
          </a:p>
          <a:p>
            <a:pPr>
              <a:spcBef>
                <a:spcPct val="50000"/>
              </a:spcBef>
            </a:pPr>
            <a:endParaRPr lang="en-US" altLang="en-US" sz="3200" b="1">
              <a:solidFill>
                <a:schemeClr val="folHlink"/>
              </a:solidFill>
            </a:endParaRPr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16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16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16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16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16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16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16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16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16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16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618" grpId="0"/>
      <p:bldP spid="11161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609600"/>
            <a:ext cx="9144000" cy="1143000"/>
          </a:xfrm>
        </p:spPr>
        <p:txBody>
          <a:bodyPr anchor="ctr"/>
          <a:lstStyle/>
          <a:p>
            <a:pPr algn="l"/>
            <a:r>
              <a:rPr lang="en-US" altLang="en-US" sz="4000" b="1">
                <a:solidFill>
                  <a:schemeClr val="folHlink"/>
                </a:solidFill>
              </a:rPr>
              <a:t>Which of the following is probably not a good method for determining the Title I, Part A, set-aside?</a:t>
            </a:r>
            <a:br>
              <a:rPr lang="en-US" altLang="en-US" sz="4000" b="1">
                <a:solidFill>
                  <a:schemeClr val="folHlink"/>
                </a:solidFill>
              </a:rPr>
            </a:br>
            <a:endParaRPr lang="en-US" altLang="en-US" sz="4400" b="1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48131" name="Text Box 3"/>
          <p:cNvSpPr txBox="1">
            <a:spLocks noChangeArrowheads="1"/>
          </p:cNvSpPr>
          <p:nvPr/>
        </p:nvSpPr>
        <p:spPr bwMode="auto">
          <a:xfrm>
            <a:off x="0" y="2133600"/>
            <a:ext cx="8839200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en-US" sz="2800" b="1">
                <a:solidFill>
                  <a:schemeClr val="folHlink"/>
                </a:solidFill>
              </a:rPr>
              <a:t>a.	identify homeless students’ needs and 		fund accordingly</a:t>
            </a:r>
          </a:p>
        </p:txBody>
      </p:sp>
      <p:sp>
        <p:nvSpPr>
          <p:cNvPr id="48132" name="Text Box 4"/>
          <p:cNvSpPr txBox="1">
            <a:spLocks noChangeArrowheads="1"/>
          </p:cNvSpPr>
          <p:nvPr/>
        </p:nvSpPr>
        <p:spPr bwMode="auto">
          <a:xfrm>
            <a:off x="-914400" y="3200400"/>
            <a:ext cx="9372600" cy="2227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9144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3716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8288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2860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7432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32004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6576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41148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lvl="2">
              <a:buFont typeface="Arial" panose="020B0604020202020204" pitchFamily="34" charset="0"/>
              <a:buAutoNum type="alphaLcPeriod" startAt="2"/>
            </a:pPr>
            <a:r>
              <a:rPr lang="en-US" altLang="en-US" sz="2800" b="1">
                <a:solidFill>
                  <a:schemeClr val="folHlink"/>
                </a:solidFill>
              </a:rPr>
              <a:t>     reserve an amount equal to or greater than</a:t>
            </a:r>
          </a:p>
          <a:p>
            <a:pPr lvl="2">
              <a:buFont typeface="Arial" panose="020B0604020202020204" pitchFamily="34" charset="0"/>
              <a:buNone/>
            </a:pPr>
            <a:r>
              <a:rPr lang="en-US" altLang="en-US" sz="2800" b="1">
                <a:solidFill>
                  <a:schemeClr val="folHlink"/>
                </a:solidFill>
              </a:rPr>
              <a:t>          the amount of the McKinney-Vento</a:t>
            </a:r>
          </a:p>
          <a:p>
            <a:pPr lvl="2">
              <a:buFont typeface="Arial" panose="020B0604020202020204" pitchFamily="34" charset="0"/>
              <a:buNone/>
            </a:pPr>
            <a:r>
              <a:rPr lang="en-US" altLang="en-US" sz="2800" b="1">
                <a:solidFill>
                  <a:schemeClr val="folHlink"/>
                </a:solidFill>
              </a:rPr>
              <a:t>          subgrant request</a:t>
            </a:r>
          </a:p>
          <a:p>
            <a:pPr lvl="1">
              <a:buFont typeface="Arial" panose="020B0604020202020204" pitchFamily="34" charset="0"/>
              <a:buNone/>
            </a:pPr>
            <a:endParaRPr lang="en-US" altLang="en-US" sz="2800" b="1">
              <a:solidFill>
                <a:schemeClr val="folHlink"/>
              </a:solidFill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en-US" sz="2800" b="1">
                <a:solidFill>
                  <a:schemeClr val="folHlink"/>
                </a:solidFill>
              </a:rPr>
              <a:t>            </a:t>
            </a:r>
          </a:p>
        </p:txBody>
      </p:sp>
      <p:sp>
        <p:nvSpPr>
          <p:cNvPr id="48135" name="Text Box 7"/>
          <p:cNvSpPr txBox="1">
            <a:spLocks noChangeArrowheads="1"/>
          </p:cNvSpPr>
          <p:nvPr/>
        </p:nvSpPr>
        <p:spPr bwMode="auto">
          <a:xfrm>
            <a:off x="0" y="4953000"/>
            <a:ext cx="8839200" cy="776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9144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3716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8288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2860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7432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32004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6576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41148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lnSpc>
                <a:spcPct val="55000"/>
              </a:lnSpc>
              <a:spcBef>
                <a:spcPct val="50000"/>
              </a:spcBef>
              <a:buFont typeface="Arial" panose="020B0604020202020204" pitchFamily="34" charset="0"/>
              <a:buAutoNum type="alphaLcPeriod" startAt="3"/>
            </a:pPr>
            <a:r>
              <a:rPr lang="en-US" altLang="en-US" sz="2800" b="1">
                <a:solidFill>
                  <a:schemeClr val="folHlink"/>
                </a:solidFill>
              </a:rPr>
              <a:t>     reserve a percentage based on the district’s</a:t>
            </a:r>
          </a:p>
          <a:p>
            <a:pPr>
              <a:lnSpc>
                <a:spcPct val="55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en-US" sz="2800" b="1">
                <a:solidFill>
                  <a:schemeClr val="folHlink"/>
                </a:solidFill>
              </a:rPr>
              <a:t>          poverty level</a:t>
            </a:r>
          </a:p>
        </p:txBody>
      </p:sp>
      <p:sp>
        <p:nvSpPr>
          <p:cNvPr id="48136" name="Text Box 8"/>
          <p:cNvSpPr txBox="1">
            <a:spLocks noChangeArrowheads="1"/>
          </p:cNvSpPr>
          <p:nvPr/>
        </p:nvSpPr>
        <p:spPr bwMode="auto">
          <a:xfrm>
            <a:off x="0" y="5943600"/>
            <a:ext cx="8839200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9144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3716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8288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2860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7432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32004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6576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41148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Arial" panose="020B0604020202020204" pitchFamily="34" charset="0"/>
              <a:buAutoNum type="alphaLcPeriod" startAt="4"/>
            </a:pPr>
            <a:r>
              <a:rPr lang="en-US" altLang="en-US" sz="2800" b="1" dirty="0">
                <a:solidFill>
                  <a:schemeClr val="folHlink"/>
                </a:solidFill>
              </a:rPr>
              <a:t>     use a flat rate of 50% of the total Title I 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en-US" sz="2800" b="1" dirty="0">
                <a:solidFill>
                  <a:schemeClr val="folHlink"/>
                </a:solidFill>
              </a:rPr>
              <a:t>          allocation </a:t>
            </a:r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8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8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8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8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8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8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8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8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8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8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0" grpId="0"/>
      <p:bldP spid="48131" grpId="0"/>
      <p:bldP spid="48132" grpId="0"/>
      <p:bldP spid="48135" grpId="0"/>
      <p:bldP spid="4813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304800"/>
            <a:ext cx="8763000" cy="1447800"/>
          </a:xfrm>
        </p:spPr>
        <p:txBody>
          <a:bodyPr/>
          <a:lstStyle/>
          <a:p>
            <a:r>
              <a:rPr lang="en-US" altLang="en-US" b="1" dirty="0">
                <a:solidFill>
                  <a:schemeClr val="folHlink"/>
                </a:solidFill>
              </a:rPr>
              <a:t>Prior to enrollment, schools can require that homeless parents provide:</a:t>
            </a:r>
          </a:p>
        </p:txBody>
      </p:sp>
      <p:sp>
        <p:nvSpPr>
          <p:cNvPr id="1136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2286000"/>
            <a:ext cx="7772400" cy="3810000"/>
          </a:xfrm>
        </p:spPr>
        <p:txBody>
          <a:bodyPr/>
          <a:lstStyle/>
          <a:p>
            <a:pPr marL="609600" indent="-609600">
              <a:lnSpc>
                <a:spcPct val="150000"/>
              </a:lnSpc>
              <a:buFontTx/>
              <a:buAutoNum type="alphaLcParenR"/>
            </a:pPr>
            <a:r>
              <a:rPr lang="en-US" altLang="en-US" b="1">
                <a:solidFill>
                  <a:schemeClr val="folHlink"/>
                </a:solidFill>
              </a:rPr>
              <a:t>Proof of legal custody/guardianship</a:t>
            </a:r>
          </a:p>
          <a:p>
            <a:pPr marL="609600" indent="-609600">
              <a:lnSpc>
                <a:spcPct val="150000"/>
              </a:lnSpc>
              <a:buFontTx/>
              <a:buAutoNum type="alphaLcParenR"/>
            </a:pPr>
            <a:r>
              <a:rPr lang="en-US" altLang="en-US" b="1">
                <a:solidFill>
                  <a:schemeClr val="folHlink"/>
                </a:solidFill>
              </a:rPr>
              <a:t>Proof of homelessness</a:t>
            </a:r>
          </a:p>
          <a:p>
            <a:pPr marL="609600" indent="-609600">
              <a:lnSpc>
                <a:spcPct val="150000"/>
              </a:lnSpc>
              <a:buFontTx/>
              <a:buAutoNum type="alphaLcParenR"/>
            </a:pPr>
            <a:r>
              <a:rPr lang="en-US" altLang="en-US" b="1">
                <a:solidFill>
                  <a:schemeClr val="folHlink"/>
                </a:solidFill>
              </a:rPr>
              <a:t>Proof of district residency</a:t>
            </a:r>
          </a:p>
          <a:p>
            <a:pPr marL="609600" indent="-609600">
              <a:lnSpc>
                <a:spcPct val="150000"/>
              </a:lnSpc>
              <a:buFontTx/>
              <a:buAutoNum type="alphaLcParenR"/>
            </a:pPr>
            <a:r>
              <a:rPr lang="en-US" altLang="en-US" b="1">
                <a:solidFill>
                  <a:schemeClr val="folHlink"/>
                </a:solidFill>
              </a:rPr>
              <a:t>None of the above</a:t>
            </a:r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36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36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36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36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36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36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36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36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36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36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666" grpId="0"/>
      <p:bldP spid="113667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457200"/>
            <a:ext cx="8839200" cy="1143000"/>
          </a:xfrm>
        </p:spPr>
        <p:txBody>
          <a:bodyPr anchor="ctr"/>
          <a:lstStyle/>
          <a:p>
            <a:pPr algn="l"/>
            <a:r>
              <a:rPr lang="en-US" altLang="en-US" sz="4400" b="1">
                <a:solidFill>
                  <a:schemeClr val="folHlink"/>
                </a:solidFill>
              </a:rPr>
              <a:t>Homeless students can remain in the school of origin:</a:t>
            </a:r>
            <a:br>
              <a:rPr lang="en-US" altLang="en-US" sz="4400" b="1">
                <a:solidFill>
                  <a:schemeClr val="folHlink"/>
                </a:solidFill>
              </a:rPr>
            </a:br>
            <a:endParaRPr lang="en-US" altLang="en-US" sz="4400" b="1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50179" name="Text Box 3"/>
          <p:cNvSpPr txBox="1">
            <a:spLocks noChangeArrowheads="1"/>
          </p:cNvSpPr>
          <p:nvPr/>
        </p:nvSpPr>
        <p:spPr bwMode="auto">
          <a:xfrm>
            <a:off x="0" y="1905000"/>
            <a:ext cx="8504238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en-US" sz="3200" b="1">
                <a:solidFill>
                  <a:schemeClr val="folHlink"/>
                </a:solidFill>
              </a:rPr>
              <a:t>a.	through the duration of homelessness</a:t>
            </a:r>
          </a:p>
        </p:txBody>
      </p:sp>
      <p:sp>
        <p:nvSpPr>
          <p:cNvPr id="50180" name="Text Box 4"/>
          <p:cNvSpPr txBox="1">
            <a:spLocks noChangeArrowheads="1"/>
          </p:cNvSpPr>
          <p:nvPr/>
        </p:nvSpPr>
        <p:spPr bwMode="auto">
          <a:xfrm>
            <a:off x="0" y="2895600"/>
            <a:ext cx="8686800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9144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3716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8288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2860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7432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32004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6576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41148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Arial" panose="020B0604020202020204" pitchFamily="34" charset="0"/>
              <a:buAutoNum type="alphaLcPeriod" startAt="2"/>
            </a:pPr>
            <a:r>
              <a:rPr lang="en-US" altLang="en-US" sz="3200" b="1" dirty="0">
                <a:solidFill>
                  <a:schemeClr val="folHlink"/>
                </a:solidFill>
              </a:rPr>
              <a:t>    through the end of the academic year</a:t>
            </a:r>
          </a:p>
          <a:p>
            <a:pPr marL="0" indent="0"/>
            <a:r>
              <a:rPr lang="en-US" altLang="en-US" sz="3200" b="1" dirty="0">
                <a:solidFill>
                  <a:schemeClr val="folHlink"/>
                </a:solidFill>
              </a:rPr>
              <a:t>        in which they move into permanent       </a:t>
            </a:r>
          </a:p>
          <a:p>
            <a:pPr marL="0" indent="0"/>
            <a:r>
              <a:rPr lang="en-US" altLang="en-US" sz="3200" b="1" dirty="0">
                <a:solidFill>
                  <a:schemeClr val="folHlink"/>
                </a:solidFill>
              </a:rPr>
              <a:t>        housing</a:t>
            </a:r>
          </a:p>
        </p:txBody>
      </p:sp>
      <p:sp>
        <p:nvSpPr>
          <p:cNvPr id="50184" name="Text Box 8"/>
          <p:cNvSpPr txBox="1">
            <a:spLocks noChangeArrowheads="1"/>
          </p:cNvSpPr>
          <p:nvPr/>
        </p:nvSpPr>
        <p:spPr bwMode="auto">
          <a:xfrm>
            <a:off x="152400" y="4686111"/>
            <a:ext cx="2509838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en-US" sz="3200" b="1" dirty="0">
                <a:solidFill>
                  <a:schemeClr val="folHlink"/>
                </a:solidFill>
              </a:rPr>
              <a:t>c.     a and b</a:t>
            </a:r>
          </a:p>
        </p:txBody>
      </p:sp>
      <p:sp>
        <p:nvSpPr>
          <p:cNvPr id="50185" name="Text Box 9"/>
          <p:cNvSpPr txBox="1">
            <a:spLocks noChangeArrowheads="1"/>
          </p:cNvSpPr>
          <p:nvPr/>
        </p:nvSpPr>
        <p:spPr bwMode="auto">
          <a:xfrm>
            <a:off x="0" y="5486400"/>
            <a:ext cx="4926013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en-US" sz="3200" b="1">
                <a:solidFill>
                  <a:schemeClr val="folHlink"/>
                </a:solidFill>
              </a:rPr>
              <a:t>d.     none of the above   </a:t>
            </a:r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0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0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0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0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0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0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01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0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01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01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78" grpId="0"/>
      <p:bldP spid="50179" grpId="0"/>
      <p:bldP spid="50180" grpId="0"/>
      <p:bldP spid="50184" grpId="0"/>
      <p:bldP spid="5018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 anchor="ctr"/>
          <a:lstStyle/>
          <a:p>
            <a:r>
              <a:rPr lang="en-US" altLang="en-US" b="1">
                <a:solidFill>
                  <a:schemeClr val="folHlink"/>
                </a:solidFill>
                <a:latin typeface="Marker Felt" pitchFamily="1" charset="0"/>
              </a:rPr>
              <a:t>Contestant #4</a:t>
            </a:r>
            <a:endParaRPr lang="en-US" altLang="en-US" sz="4400"/>
          </a:p>
        </p:txBody>
      </p:sp>
    </p:spTree>
  </p:cSld>
  <p:clrMapOvr>
    <a:masterClrMapping/>
  </p:clrMapOvr>
  <p:transition>
    <p:cover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1066800"/>
            <a:ext cx="8610600" cy="1143000"/>
          </a:xfrm>
        </p:spPr>
        <p:txBody>
          <a:bodyPr anchor="ctr"/>
          <a:lstStyle/>
          <a:p>
            <a:pPr algn="l"/>
            <a:r>
              <a:rPr lang="en-US" altLang="en-US" sz="4000" b="1">
                <a:solidFill>
                  <a:schemeClr val="folHlink"/>
                </a:solidFill>
              </a:rPr>
              <a:t>McKinney-Vento funds cannot be used to do which of the following?</a:t>
            </a:r>
            <a:br>
              <a:rPr lang="en-US" altLang="en-US" sz="4400" b="1">
                <a:solidFill>
                  <a:schemeClr val="folHlink"/>
                </a:solidFill>
              </a:rPr>
            </a:br>
            <a:br>
              <a:rPr lang="en-US" altLang="en-US" sz="4400" b="1">
                <a:solidFill>
                  <a:schemeClr val="folHlink"/>
                </a:solidFill>
              </a:rPr>
            </a:br>
            <a:br>
              <a:rPr lang="en-US" altLang="en-US" sz="4400" b="1">
                <a:solidFill>
                  <a:schemeClr val="tx1"/>
                </a:solidFill>
                <a:latin typeface="Times New Roman" panose="02020603050405020304" pitchFamily="18" charset="0"/>
              </a:rPr>
            </a:br>
            <a:endParaRPr lang="en-US" altLang="en-US" sz="4400" b="1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33795" name="Text Box 3"/>
          <p:cNvSpPr txBox="1">
            <a:spLocks noChangeArrowheads="1"/>
          </p:cNvSpPr>
          <p:nvPr/>
        </p:nvSpPr>
        <p:spPr bwMode="auto">
          <a:xfrm>
            <a:off x="0" y="2160588"/>
            <a:ext cx="8131175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4572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9144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3716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8288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2860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7432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32004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6576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41148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Arial" panose="020B0604020202020204" pitchFamily="34" charset="0"/>
              <a:buAutoNum type="alphaLcPeriod"/>
            </a:pPr>
            <a:r>
              <a:rPr lang="en-US" altLang="en-US" sz="2800" b="1">
                <a:solidFill>
                  <a:schemeClr val="folHlink"/>
                </a:solidFill>
              </a:rPr>
              <a:t>defray excess costs of transportation to the 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en-US" sz="2800" b="1">
                <a:solidFill>
                  <a:schemeClr val="folHlink"/>
                </a:solidFill>
              </a:rPr>
              <a:t>	school of origin</a:t>
            </a:r>
            <a:endParaRPr lang="en-US" altLang="en-US" sz="3600" b="1">
              <a:solidFill>
                <a:schemeClr val="folHlink"/>
              </a:solidFill>
            </a:endParaRPr>
          </a:p>
        </p:txBody>
      </p:sp>
      <p:sp>
        <p:nvSpPr>
          <p:cNvPr id="33796" name="Text Box 4"/>
          <p:cNvSpPr txBox="1">
            <a:spLocks noChangeArrowheads="1"/>
          </p:cNvSpPr>
          <p:nvPr/>
        </p:nvSpPr>
        <p:spPr bwMode="auto">
          <a:xfrm>
            <a:off x="0" y="3505200"/>
            <a:ext cx="8027988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en-US" sz="2800" b="1">
                <a:solidFill>
                  <a:schemeClr val="folHlink"/>
                </a:solidFill>
              </a:rPr>
              <a:t>b. pay costs associated with obtaining school </a:t>
            </a:r>
          </a:p>
          <a:p>
            <a:r>
              <a:rPr lang="en-US" altLang="en-US" sz="2800" b="1">
                <a:solidFill>
                  <a:schemeClr val="folHlink"/>
                </a:solidFill>
              </a:rPr>
              <a:t>     records or birth certificates</a:t>
            </a:r>
            <a:endParaRPr lang="en-US" altLang="en-US" sz="3200" b="1">
              <a:solidFill>
                <a:schemeClr val="folHlink"/>
              </a:solidFill>
            </a:endParaRPr>
          </a:p>
        </p:txBody>
      </p:sp>
      <p:sp>
        <p:nvSpPr>
          <p:cNvPr id="33797" name="Text Box 5"/>
          <p:cNvSpPr txBox="1">
            <a:spLocks noChangeArrowheads="1"/>
          </p:cNvSpPr>
          <p:nvPr/>
        </p:nvSpPr>
        <p:spPr bwMode="auto">
          <a:xfrm>
            <a:off x="0" y="4897438"/>
            <a:ext cx="8345488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en-US" sz="2800" b="1">
                <a:solidFill>
                  <a:schemeClr val="folHlink"/>
                </a:solidFill>
              </a:rPr>
              <a:t>c.  provide rent and utility assistance to prevent </a:t>
            </a:r>
          </a:p>
          <a:p>
            <a:r>
              <a:rPr lang="en-US" altLang="en-US" sz="2800" b="1">
                <a:solidFill>
                  <a:schemeClr val="folHlink"/>
                </a:solidFill>
              </a:rPr>
              <a:t>     eviction</a:t>
            </a:r>
          </a:p>
        </p:txBody>
      </p:sp>
      <p:sp>
        <p:nvSpPr>
          <p:cNvPr id="33798" name="Text Box 6"/>
          <p:cNvSpPr txBox="1">
            <a:spLocks noChangeArrowheads="1"/>
          </p:cNvSpPr>
          <p:nvPr/>
        </p:nvSpPr>
        <p:spPr bwMode="auto">
          <a:xfrm>
            <a:off x="0" y="6040438"/>
            <a:ext cx="7910513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en-US" sz="2800" b="1">
                <a:solidFill>
                  <a:schemeClr val="folHlink"/>
                </a:solidFill>
              </a:rPr>
              <a:t>d.  purchase supplies for nonschool facilities </a:t>
            </a:r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37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37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4" grpId="0"/>
      <p:bldP spid="33795" grpId="0"/>
      <p:bldP spid="33796" grpId="0"/>
      <p:bldP spid="33797" grpId="0"/>
      <p:bldP spid="33798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28600" y="838200"/>
            <a:ext cx="8610600" cy="1143000"/>
          </a:xfrm>
        </p:spPr>
        <p:txBody>
          <a:bodyPr anchor="ctr"/>
          <a:lstStyle/>
          <a:p>
            <a:pPr algn="l"/>
            <a:r>
              <a:rPr lang="en-US" altLang="en-US" sz="4400" b="1">
                <a:solidFill>
                  <a:schemeClr val="folHlink"/>
                </a:solidFill>
              </a:rPr>
              <a:t>In the McKinney-Vento Act, LEA stands for what?</a:t>
            </a:r>
            <a:br>
              <a:rPr lang="en-US" altLang="en-US" sz="4400" b="1">
                <a:solidFill>
                  <a:schemeClr val="tx1"/>
                </a:solidFill>
                <a:latin typeface="Times New Roman" panose="02020603050405020304" pitchFamily="18" charset="0"/>
              </a:rPr>
            </a:br>
            <a:endParaRPr lang="en-US" altLang="en-US" sz="440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56323" name="Text Box 3"/>
          <p:cNvSpPr txBox="1">
            <a:spLocks noChangeArrowheads="1"/>
          </p:cNvSpPr>
          <p:nvPr/>
        </p:nvSpPr>
        <p:spPr bwMode="auto">
          <a:xfrm>
            <a:off x="0" y="2743200"/>
            <a:ext cx="395605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4572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9144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3716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8288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2860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7432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32004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6576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41148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en-US" altLang="en-US" sz="3200" b="1">
                <a:solidFill>
                  <a:schemeClr val="folHlink"/>
                </a:solidFill>
              </a:rPr>
              <a:t>a.  law enforcement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en-US" sz="3200" b="1">
                <a:solidFill>
                  <a:schemeClr val="folHlink"/>
                </a:solidFill>
              </a:rPr>
              <a:t>     agency</a:t>
            </a:r>
          </a:p>
        </p:txBody>
      </p:sp>
      <p:sp>
        <p:nvSpPr>
          <p:cNvPr id="56324" name="Text Box 4"/>
          <p:cNvSpPr txBox="1">
            <a:spLocks noChangeArrowheads="1"/>
          </p:cNvSpPr>
          <p:nvPr/>
        </p:nvSpPr>
        <p:spPr bwMode="auto">
          <a:xfrm>
            <a:off x="0" y="4114800"/>
            <a:ext cx="4367213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4572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9144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3716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8288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2860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7432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32004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6576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41148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Arial" panose="020B0604020202020204" pitchFamily="34" charset="0"/>
              <a:buAutoNum type="alphaLcPeriod" startAt="2"/>
            </a:pPr>
            <a:r>
              <a:rPr lang="en-US" altLang="en-US" sz="3200" b="1">
                <a:solidFill>
                  <a:schemeClr val="folHlink"/>
                </a:solidFill>
              </a:rPr>
              <a:t>legal entertainment</a:t>
            </a:r>
          </a:p>
          <a:p>
            <a:pPr lvl="1">
              <a:buFont typeface="Arial" panose="020B0604020202020204" pitchFamily="34" charset="0"/>
              <a:buNone/>
            </a:pPr>
            <a:r>
              <a:rPr lang="en-US" altLang="en-US" sz="3200" b="1">
                <a:solidFill>
                  <a:schemeClr val="folHlink"/>
                </a:solidFill>
              </a:rPr>
              <a:t>act</a:t>
            </a:r>
          </a:p>
        </p:txBody>
      </p:sp>
      <p:sp>
        <p:nvSpPr>
          <p:cNvPr id="56325" name="Text Box 5"/>
          <p:cNvSpPr txBox="1">
            <a:spLocks noChangeArrowheads="1"/>
          </p:cNvSpPr>
          <p:nvPr/>
        </p:nvSpPr>
        <p:spPr bwMode="auto">
          <a:xfrm>
            <a:off x="4876800" y="2743200"/>
            <a:ext cx="45212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en-US" sz="3200" b="1">
                <a:solidFill>
                  <a:schemeClr val="folHlink"/>
                </a:solidFill>
              </a:rPr>
              <a:t>c. little education ace  </a:t>
            </a:r>
            <a:endParaRPr lang="en-US" altLang="en-US" sz="3600" b="1">
              <a:solidFill>
                <a:schemeClr val="folHlink"/>
              </a:solidFill>
            </a:endParaRPr>
          </a:p>
        </p:txBody>
      </p:sp>
      <p:sp>
        <p:nvSpPr>
          <p:cNvPr id="56326" name="Text Box 6"/>
          <p:cNvSpPr txBox="1">
            <a:spLocks noChangeArrowheads="1"/>
          </p:cNvSpPr>
          <p:nvPr/>
        </p:nvSpPr>
        <p:spPr bwMode="auto">
          <a:xfrm>
            <a:off x="4876800" y="4191000"/>
            <a:ext cx="3962400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9144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3716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8288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2860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7432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32004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6576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41148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lnSpc>
                <a:spcPct val="75000"/>
              </a:lnSpc>
              <a:buFont typeface="Arial" panose="020B0604020202020204" pitchFamily="34" charset="0"/>
              <a:buAutoNum type="alphaLcPeriod" startAt="4"/>
            </a:pPr>
            <a:r>
              <a:rPr lang="en-US" altLang="en-US" sz="3200" b="1">
                <a:solidFill>
                  <a:schemeClr val="folHlink"/>
                </a:solidFill>
              </a:rPr>
              <a:t>local education</a:t>
            </a:r>
          </a:p>
          <a:p>
            <a:pPr>
              <a:lnSpc>
                <a:spcPct val="75000"/>
              </a:lnSpc>
              <a:buFont typeface="Arial" panose="020B0604020202020204" pitchFamily="34" charset="0"/>
              <a:buNone/>
            </a:pPr>
            <a:r>
              <a:rPr lang="en-US" altLang="en-US" sz="3600" b="1">
                <a:solidFill>
                  <a:schemeClr val="folHlink"/>
                </a:solidFill>
              </a:rPr>
              <a:t>    </a:t>
            </a:r>
            <a:r>
              <a:rPr lang="en-US" altLang="en-US" sz="3200" b="1">
                <a:solidFill>
                  <a:schemeClr val="folHlink"/>
                </a:solidFill>
              </a:rPr>
              <a:t>agency</a:t>
            </a:r>
            <a:endParaRPr lang="en-US" altLang="en-US" sz="3600" b="1">
              <a:solidFill>
                <a:schemeClr val="folHlink"/>
              </a:solidFill>
            </a:endParaRPr>
          </a:p>
        </p:txBody>
      </p:sp>
    </p:spTree>
  </p:cSld>
  <p:clrMapOvr>
    <a:masterClrMapping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63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63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63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63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63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63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63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63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63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63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2" grpId="0"/>
      <p:bldP spid="56323" grpId="0"/>
      <p:bldP spid="56324" grpId="0"/>
      <p:bldP spid="56325" grpId="0"/>
      <p:bldP spid="5632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04800" y="1066800"/>
            <a:ext cx="8839200" cy="1143000"/>
          </a:xfrm>
        </p:spPr>
        <p:txBody>
          <a:bodyPr anchor="ctr"/>
          <a:lstStyle/>
          <a:p>
            <a:pPr algn="l"/>
            <a:r>
              <a:rPr lang="en-US" altLang="en-US" sz="4400" b="1">
                <a:solidFill>
                  <a:schemeClr val="folHlink"/>
                </a:solidFill>
              </a:rPr>
              <a:t>Which of the following is the best method for determining which students are homeless?</a:t>
            </a:r>
            <a:br>
              <a:rPr lang="en-US" altLang="en-US" sz="4400" b="1">
                <a:solidFill>
                  <a:schemeClr val="folHlink"/>
                </a:solidFill>
              </a:rPr>
            </a:br>
            <a:endParaRPr lang="en-US" altLang="en-US" sz="4400" b="1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64515" name="Text Box 3"/>
          <p:cNvSpPr txBox="1">
            <a:spLocks noChangeArrowheads="1"/>
          </p:cNvSpPr>
          <p:nvPr/>
        </p:nvSpPr>
        <p:spPr bwMode="auto">
          <a:xfrm>
            <a:off x="0" y="2667000"/>
            <a:ext cx="8408988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4572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9144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3716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8288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2860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7432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32004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6576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41148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Arial" panose="020B0604020202020204" pitchFamily="34" charset="0"/>
              <a:buAutoNum type="alphaLcPeriod"/>
            </a:pPr>
            <a:r>
              <a:rPr lang="en-US" altLang="en-US" sz="3200" b="1">
                <a:solidFill>
                  <a:schemeClr val="folHlink"/>
                </a:solidFill>
              </a:rPr>
              <a:t>    contact the local police department to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en-US" sz="3200" b="1">
                <a:solidFill>
                  <a:schemeClr val="folHlink"/>
                </a:solidFill>
              </a:rPr>
              <a:t>        identify homeless people</a:t>
            </a:r>
          </a:p>
        </p:txBody>
      </p:sp>
      <p:sp>
        <p:nvSpPr>
          <p:cNvPr id="64516" name="Text Box 4"/>
          <p:cNvSpPr txBox="1">
            <a:spLocks noChangeArrowheads="1"/>
          </p:cNvSpPr>
          <p:nvPr/>
        </p:nvSpPr>
        <p:spPr bwMode="auto">
          <a:xfrm>
            <a:off x="0" y="4038600"/>
            <a:ext cx="818515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4572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9144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3716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8288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2860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7432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32004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6576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41148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Arial" panose="020B0604020202020204" pitchFamily="34" charset="0"/>
              <a:buAutoNum type="alphaLcPeriod" startAt="2"/>
            </a:pPr>
            <a:r>
              <a:rPr lang="en-US" altLang="en-US" sz="3200" b="1">
                <a:solidFill>
                  <a:schemeClr val="folHlink"/>
                </a:solidFill>
              </a:rPr>
              <a:t>    distribute a residency questionnaire 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en-US" sz="3200" b="1">
                <a:solidFill>
                  <a:schemeClr val="folHlink"/>
                </a:solidFill>
              </a:rPr>
              <a:t>        during the enrollment process  </a:t>
            </a:r>
          </a:p>
        </p:txBody>
      </p:sp>
      <p:sp>
        <p:nvSpPr>
          <p:cNvPr id="64517" name="Text Box 5"/>
          <p:cNvSpPr txBox="1">
            <a:spLocks noChangeArrowheads="1"/>
          </p:cNvSpPr>
          <p:nvPr/>
        </p:nvSpPr>
        <p:spPr bwMode="auto">
          <a:xfrm>
            <a:off x="-914400" y="5334000"/>
            <a:ext cx="8516938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lvl="2"/>
            <a:r>
              <a:rPr lang="en-US" altLang="en-US" sz="3200" b="1">
                <a:solidFill>
                  <a:schemeClr val="folHlink"/>
                </a:solidFill>
              </a:rPr>
              <a:t>c.	ask students if they are homeless</a:t>
            </a:r>
          </a:p>
          <a:p>
            <a:endParaRPr lang="en-US" altLang="en-US" sz="3200" b="1">
              <a:solidFill>
                <a:schemeClr val="folHlink"/>
              </a:solidFill>
            </a:endParaRPr>
          </a:p>
        </p:txBody>
      </p:sp>
      <p:sp>
        <p:nvSpPr>
          <p:cNvPr id="64518" name="Text Box 6"/>
          <p:cNvSpPr txBox="1">
            <a:spLocks noChangeArrowheads="1"/>
          </p:cNvSpPr>
          <p:nvPr/>
        </p:nvSpPr>
        <p:spPr bwMode="auto">
          <a:xfrm>
            <a:off x="-914400" y="6172200"/>
            <a:ext cx="9220200" cy="179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lvl="2"/>
            <a:r>
              <a:rPr lang="en-US" altLang="en-US" sz="3200" b="1">
                <a:solidFill>
                  <a:schemeClr val="folHlink"/>
                </a:solidFill>
              </a:rPr>
              <a:t>d.     ask parents if they are homeless 	</a:t>
            </a:r>
          </a:p>
          <a:p>
            <a:pPr>
              <a:spcBef>
                <a:spcPct val="50000"/>
              </a:spcBef>
            </a:pPr>
            <a:endParaRPr lang="en-US" altLang="en-US" sz="3200" b="1">
              <a:solidFill>
                <a:schemeClr val="folHlink"/>
              </a:solidFill>
            </a:endParaRPr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45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45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45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45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45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45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45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45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45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45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14" grpId="0"/>
      <p:bldP spid="64515" grpId="0"/>
      <p:bldP spid="64516" grpId="0"/>
      <p:bldP spid="64517" grpId="0"/>
      <p:bldP spid="6451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28600" y="990600"/>
            <a:ext cx="8610600" cy="1143000"/>
          </a:xfrm>
        </p:spPr>
        <p:txBody>
          <a:bodyPr anchor="ctr"/>
          <a:lstStyle/>
          <a:p>
            <a:r>
              <a:rPr lang="en-US" altLang="en-US" sz="4400" b="1" dirty="0">
                <a:solidFill>
                  <a:schemeClr val="folHlink"/>
                </a:solidFill>
              </a:rPr>
              <a:t>Who is the Director of the National Center for Homeless Education?</a:t>
            </a:r>
            <a:br>
              <a:rPr lang="en-US" altLang="en-US" sz="4400" b="1" dirty="0">
                <a:solidFill>
                  <a:schemeClr val="tx1"/>
                </a:solidFill>
                <a:latin typeface="Times New Roman" panose="02020603050405020304" pitchFamily="18" charset="0"/>
              </a:rPr>
            </a:br>
            <a:endParaRPr lang="en-US" altLang="en-US" sz="4400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3075" name="Text Box 3"/>
          <p:cNvSpPr txBox="1">
            <a:spLocks noChangeArrowheads="1"/>
          </p:cNvSpPr>
          <p:nvPr/>
        </p:nvSpPr>
        <p:spPr bwMode="auto">
          <a:xfrm>
            <a:off x="288925" y="2695575"/>
            <a:ext cx="394210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en-US" sz="3200" b="1" dirty="0">
                <a:solidFill>
                  <a:schemeClr val="folHlink"/>
                </a:solidFill>
              </a:rPr>
              <a:t>a.  Barbara Duffield</a:t>
            </a:r>
          </a:p>
        </p:txBody>
      </p:sp>
      <p:sp>
        <p:nvSpPr>
          <p:cNvPr id="3076" name="Text Box 4"/>
          <p:cNvSpPr txBox="1">
            <a:spLocks noChangeArrowheads="1"/>
          </p:cNvSpPr>
          <p:nvPr/>
        </p:nvSpPr>
        <p:spPr bwMode="auto">
          <a:xfrm>
            <a:off x="304800" y="3657600"/>
            <a:ext cx="403187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en-US" sz="3200" b="1" dirty="0">
                <a:solidFill>
                  <a:schemeClr val="folHlink"/>
                </a:solidFill>
              </a:rPr>
              <a:t>b.  George Hancock</a:t>
            </a:r>
          </a:p>
        </p:txBody>
      </p:sp>
      <p:sp>
        <p:nvSpPr>
          <p:cNvPr id="3077" name="Text Box 5"/>
          <p:cNvSpPr txBox="1">
            <a:spLocks noChangeArrowheads="1"/>
          </p:cNvSpPr>
          <p:nvPr/>
        </p:nvSpPr>
        <p:spPr bwMode="auto">
          <a:xfrm>
            <a:off x="4800600" y="2743200"/>
            <a:ext cx="412003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en-US" sz="3200" b="1" dirty="0">
                <a:solidFill>
                  <a:schemeClr val="folHlink"/>
                </a:solidFill>
              </a:rPr>
              <a:t>c.  John McLaughlin</a:t>
            </a:r>
          </a:p>
        </p:txBody>
      </p:sp>
      <p:sp>
        <p:nvSpPr>
          <p:cNvPr id="3078" name="Text Box 6"/>
          <p:cNvSpPr txBox="1">
            <a:spLocks noChangeArrowheads="1"/>
          </p:cNvSpPr>
          <p:nvPr/>
        </p:nvSpPr>
        <p:spPr bwMode="auto">
          <a:xfrm>
            <a:off x="4724400" y="3657600"/>
            <a:ext cx="387317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en-US" sz="3200" b="1" dirty="0">
                <a:solidFill>
                  <a:schemeClr val="folHlink"/>
                </a:solidFill>
              </a:rPr>
              <a:t>d.  Herbie Hancock</a:t>
            </a:r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" grpId="0"/>
      <p:bldP spid="3075" grpId="0"/>
      <p:bldP spid="3076" grpId="0"/>
      <p:bldP spid="3077" grpId="0"/>
      <p:bldP spid="3078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28600" y="838200"/>
            <a:ext cx="8610600" cy="1143000"/>
          </a:xfrm>
        </p:spPr>
        <p:txBody>
          <a:bodyPr anchor="ctr"/>
          <a:lstStyle/>
          <a:p>
            <a:pPr algn="l"/>
            <a:r>
              <a:rPr lang="en-US" altLang="en-US" sz="4400" b="1">
                <a:solidFill>
                  <a:schemeClr val="folHlink"/>
                </a:solidFill>
              </a:rPr>
              <a:t>Which of the following living situations is not homeless?</a:t>
            </a:r>
            <a:br>
              <a:rPr lang="en-US" altLang="en-US" sz="4400" b="1">
                <a:solidFill>
                  <a:schemeClr val="tx1"/>
                </a:solidFill>
                <a:latin typeface="Times New Roman" panose="02020603050405020304" pitchFamily="18" charset="0"/>
              </a:rPr>
            </a:br>
            <a:endParaRPr lang="en-US" altLang="en-US" sz="440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87043" name="Text Box 3"/>
          <p:cNvSpPr txBox="1">
            <a:spLocks noChangeArrowheads="1"/>
          </p:cNvSpPr>
          <p:nvPr/>
        </p:nvSpPr>
        <p:spPr bwMode="auto">
          <a:xfrm>
            <a:off x="0" y="2743200"/>
            <a:ext cx="291618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4572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9144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3716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8288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2860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7432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32004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6576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41148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en-US" altLang="en-US" sz="3200" b="1" dirty="0">
                <a:solidFill>
                  <a:schemeClr val="folHlink"/>
                </a:solidFill>
              </a:rPr>
              <a:t>a.  In a shelter</a:t>
            </a:r>
          </a:p>
        </p:txBody>
      </p:sp>
      <p:sp>
        <p:nvSpPr>
          <p:cNvPr id="87044" name="Text Box 4"/>
          <p:cNvSpPr txBox="1">
            <a:spLocks noChangeArrowheads="1"/>
          </p:cNvSpPr>
          <p:nvPr/>
        </p:nvSpPr>
        <p:spPr bwMode="auto">
          <a:xfrm>
            <a:off x="0" y="4114800"/>
            <a:ext cx="351410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4572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9144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3716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8288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2860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7432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32004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6576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41148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Arial" panose="020B0604020202020204" pitchFamily="34" charset="0"/>
              <a:buAutoNum type="alphaLcPeriod" startAt="2"/>
            </a:pPr>
            <a:r>
              <a:rPr lang="en-US" altLang="en-US" sz="3200" b="1" dirty="0">
                <a:solidFill>
                  <a:schemeClr val="folHlink"/>
                </a:solidFill>
              </a:rPr>
              <a:t> On the streets</a:t>
            </a:r>
          </a:p>
        </p:txBody>
      </p:sp>
      <p:sp>
        <p:nvSpPr>
          <p:cNvPr id="87045" name="Text Box 5"/>
          <p:cNvSpPr txBox="1">
            <a:spLocks noChangeArrowheads="1"/>
          </p:cNvSpPr>
          <p:nvPr/>
        </p:nvSpPr>
        <p:spPr bwMode="auto">
          <a:xfrm>
            <a:off x="4876800" y="2743200"/>
            <a:ext cx="36576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9144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3716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8288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2860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7432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32004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6576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41148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Arial" panose="020B0604020202020204" pitchFamily="34" charset="0"/>
              <a:buAutoNum type="alphaLcPeriod" startAt="3"/>
            </a:pPr>
            <a:r>
              <a:rPr lang="en-US" altLang="en-US" sz="3200" b="1" dirty="0">
                <a:solidFill>
                  <a:schemeClr val="folHlink"/>
                </a:solidFill>
              </a:rPr>
              <a:t> In foster care  </a:t>
            </a:r>
            <a:endParaRPr lang="en-US" altLang="en-US" sz="3600" b="1" dirty="0">
              <a:solidFill>
                <a:schemeClr val="folHlink"/>
              </a:solidFill>
            </a:endParaRPr>
          </a:p>
        </p:txBody>
      </p:sp>
      <p:sp>
        <p:nvSpPr>
          <p:cNvPr id="87046" name="Text Box 6"/>
          <p:cNvSpPr txBox="1">
            <a:spLocks noChangeArrowheads="1"/>
          </p:cNvSpPr>
          <p:nvPr/>
        </p:nvSpPr>
        <p:spPr bwMode="auto">
          <a:xfrm>
            <a:off x="4876800" y="4267200"/>
            <a:ext cx="3962400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9144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3716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8288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2860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7432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32004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6576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41148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lnSpc>
                <a:spcPct val="75000"/>
              </a:lnSpc>
              <a:buFont typeface="Arial" panose="020B0604020202020204" pitchFamily="34" charset="0"/>
              <a:buAutoNum type="alphaLcPeriod" startAt="4"/>
            </a:pPr>
            <a:r>
              <a:rPr lang="en-US" altLang="en-US" sz="3200" b="1" dirty="0">
                <a:solidFill>
                  <a:schemeClr val="folHlink"/>
                </a:solidFill>
              </a:rPr>
              <a:t> In a car </a:t>
            </a:r>
          </a:p>
          <a:p>
            <a:pPr>
              <a:lnSpc>
                <a:spcPct val="75000"/>
              </a:lnSpc>
              <a:buFont typeface="Arial" panose="020B0604020202020204" pitchFamily="34" charset="0"/>
              <a:buNone/>
            </a:pPr>
            <a:r>
              <a:rPr lang="en-US" altLang="en-US" sz="3600" b="1" dirty="0">
                <a:solidFill>
                  <a:schemeClr val="folHlink"/>
                </a:solidFill>
              </a:rPr>
              <a:t>    </a:t>
            </a:r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70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70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70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70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70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70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70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70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70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70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042" grpId="0"/>
      <p:bldP spid="87043" grpId="0"/>
      <p:bldP spid="87044" grpId="0"/>
      <p:bldP spid="87046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990600"/>
            <a:ext cx="9144000" cy="1143000"/>
          </a:xfrm>
        </p:spPr>
        <p:txBody>
          <a:bodyPr anchor="ctr"/>
          <a:lstStyle/>
          <a:p>
            <a:pPr algn="l"/>
            <a:r>
              <a:rPr lang="en-US" altLang="en-US" sz="4000" b="1">
                <a:solidFill>
                  <a:schemeClr val="folHlink"/>
                </a:solidFill>
              </a:rPr>
              <a:t>It is the policy of which entity that homelessness alone is not sufficient reason to separate students from the mainstream environment?</a:t>
            </a:r>
            <a:br>
              <a:rPr lang="en-US" altLang="en-US" sz="4000" b="1">
                <a:solidFill>
                  <a:schemeClr val="tx1"/>
                </a:solidFill>
                <a:latin typeface="Times New Roman" panose="02020603050405020304" pitchFamily="18" charset="0"/>
              </a:rPr>
            </a:br>
            <a:endParaRPr lang="en-US" altLang="en-US" sz="440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93187" name="Text Box 3"/>
          <p:cNvSpPr txBox="1">
            <a:spLocks noChangeArrowheads="1"/>
          </p:cNvSpPr>
          <p:nvPr/>
        </p:nvSpPr>
        <p:spPr bwMode="auto">
          <a:xfrm>
            <a:off x="0" y="3657600"/>
            <a:ext cx="2624138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4572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9144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3716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8288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2860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7432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32004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6576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41148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en-US" altLang="en-US" sz="3200" b="1">
                <a:solidFill>
                  <a:schemeClr val="folHlink"/>
                </a:solidFill>
              </a:rPr>
              <a:t>a.  Congress</a:t>
            </a:r>
          </a:p>
        </p:txBody>
      </p:sp>
      <p:sp>
        <p:nvSpPr>
          <p:cNvPr id="93188" name="Text Box 4"/>
          <p:cNvSpPr txBox="1">
            <a:spLocks noChangeArrowheads="1"/>
          </p:cNvSpPr>
          <p:nvPr/>
        </p:nvSpPr>
        <p:spPr bwMode="auto">
          <a:xfrm>
            <a:off x="0" y="5029200"/>
            <a:ext cx="4548188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4572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9144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3716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8288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2860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7432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32004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6576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41148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Arial" panose="020B0604020202020204" pitchFamily="34" charset="0"/>
              <a:buAutoNum type="alphaLcPeriod" startAt="2"/>
            </a:pPr>
            <a:r>
              <a:rPr lang="en-US" altLang="en-US" sz="3200" b="1">
                <a:solidFill>
                  <a:schemeClr val="folHlink"/>
                </a:solidFill>
              </a:rPr>
              <a:t> the State Education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en-US" sz="3200" b="1">
                <a:solidFill>
                  <a:schemeClr val="folHlink"/>
                </a:solidFill>
              </a:rPr>
              <a:t>     agency</a:t>
            </a:r>
          </a:p>
        </p:txBody>
      </p:sp>
      <p:sp>
        <p:nvSpPr>
          <p:cNvPr id="93189" name="Text Box 5"/>
          <p:cNvSpPr txBox="1">
            <a:spLocks noChangeArrowheads="1"/>
          </p:cNvSpPr>
          <p:nvPr/>
        </p:nvSpPr>
        <p:spPr bwMode="auto">
          <a:xfrm>
            <a:off x="4800600" y="3657600"/>
            <a:ext cx="3916363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4572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9144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3716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8288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2860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7432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32004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6576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41148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Arial" panose="020B0604020202020204" pitchFamily="34" charset="0"/>
              <a:buAutoNum type="alphaLcPeriod" startAt="3"/>
            </a:pPr>
            <a:r>
              <a:rPr lang="en-US" altLang="en-US" sz="3200" b="1">
                <a:solidFill>
                  <a:schemeClr val="folHlink"/>
                </a:solidFill>
              </a:rPr>
              <a:t> Supreme Court  </a:t>
            </a:r>
            <a:endParaRPr lang="en-US" altLang="en-US" sz="3600" b="1">
              <a:solidFill>
                <a:schemeClr val="folHlink"/>
              </a:solidFill>
            </a:endParaRPr>
          </a:p>
        </p:txBody>
      </p:sp>
      <p:sp>
        <p:nvSpPr>
          <p:cNvPr id="93190" name="Text Box 6"/>
          <p:cNvSpPr txBox="1">
            <a:spLocks noChangeArrowheads="1"/>
          </p:cNvSpPr>
          <p:nvPr/>
        </p:nvSpPr>
        <p:spPr bwMode="auto">
          <a:xfrm>
            <a:off x="4800600" y="5105400"/>
            <a:ext cx="4343400" cy="1308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9144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3716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8288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2860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7432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32004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6576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41148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lnSpc>
                <a:spcPct val="90000"/>
              </a:lnSpc>
              <a:buFont typeface="Arial" panose="020B0604020202020204" pitchFamily="34" charset="0"/>
              <a:buAutoNum type="alphaLcPeriod" startAt="4"/>
            </a:pPr>
            <a:r>
              <a:rPr lang="en-US" altLang="en-US" sz="3200" b="1">
                <a:solidFill>
                  <a:schemeClr val="folHlink"/>
                </a:solidFill>
              </a:rPr>
              <a:t> US Attorney </a:t>
            </a:r>
          </a:p>
          <a:p>
            <a:pPr>
              <a:lnSpc>
                <a:spcPct val="75000"/>
              </a:lnSpc>
              <a:buFont typeface="Arial" panose="020B0604020202020204" pitchFamily="34" charset="0"/>
              <a:buNone/>
            </a:pPr>
            <a:r>
              <a:rPr lang="en-US" altLang="en-US" sz="3200" b="1">
                <a:solidFill>
                  <a:schemeClr val="folHlink"/>
                </a:solidFill>
              </a:rPr>
              <a:t>     General    	</a:t>
            </a:r>
          </a:p>
          <a:p>
            <a:pPr>
              <a:lnSpc>
                <a:spcPct val="75000"/>
              </a:lnSpc>
              <a:buFont typeface="Arial" panose="020B0604020202020204" pitchFamily="34" charset="0"/>
              <a:buNone/>
            </a:pPr>
            <a:r>
              <a:rPr lang="en-US" altLang="en-US" sz="3600" b="1">
                <a:solidFill>
                  <a:schemeClr val="folHlink"/>
                </a:solidFill>
              </a:rPr>
              <a:t>    </a:t>
            </a:r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31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31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31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31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3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3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31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31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31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31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186" grpId="0"/>
      <p:bldP spid="93188" grpId="0"/>
      <p:bldP spid="93189" grpId="0"/>
      <p:bldP spid="93190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04800" y="1066800"/>
            <a:ext cx="8839200" cy="1143000"/>
          </a:xfrm>
        </p:spPr>
        <p:txBody>
          <a:bodyPr anchor="ctr"/>
          <a:lstStyle/>
          <a:p>
            <a:pPr algn="l"/>
            <a:r>
              <a:rPr lang="en-US" altLang="en-US" sz="4400" b="1">
                <a:solidFill>
                  <a:schemeClr val="folHlink"/>
                </a:solidFill>
              </a:rPr>
              <a:t>The federal agency that oversees the Child Nutrition Program is the:</a:t>
            </a:r>
            <a:br>
              <a:rPr lang="en-US" altLang="en-US" sz="4400" b="1">
                <a:solidFill>
                  <a:schemeClr val="folHlink"/>
                </a:solidFill>
              </a:rPr>
            </a:br>
            <a:endParaRPr lang="en-US" altLang="en-US" sz="4400" b="1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89091" name="Text Box 3"/>
          <p:cNvSpPr txBox="1">
            <a:spLocks noChangeArrowheads="1"/>
          </p:cNvSpPr>
          <p:nvPr/>
        </p:nvSpPr>
        <p:spPr bwMode="auto">
          <a:xfrm>
            <a:off x="0" y="3124200"/>
            <a:ext cx="630974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en-US" sz="3200" b="1" dirty="0">
                <a:solidFill>
                  <a:schemeClr val="folHlink"/>
                </a:solidFill>
              </a:rPr>
              <a:t>a.  US Department of Education</a:t>
            </a:r>
          </a:p>
        </p:txBody>
      </p:sp>
      <p:sp>
        <p:nvSpPr>
          <p:cNvPr id="89092" name="Text Box 4"/>
          <p:cNvSpPr txBox="1">
            <a:spLocks noChangeArrowheads="1"/>
          </p:cNvSpPr>
          <p:nvPr/>
        </p:nvSpPr>
        <p:spPr bwMode="auto">
          <a:xfrm>
            <a:off x="0" y="3962400"/>
            <a:ext cx="931857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en-US" sz="3200" b="1" dirty="0">
                <a:solidFill>
                  <a:schemeClr val="folHlink"/>
                </a:solidFill>
              </a:rPr>
              <a:t>b.  US Department of Health &amp; Human Services</a:t>
            </a:r>
          </a:p>
        </p:txBody>
      </p:sp>
      <p:sp>
        <p:nvSpPr>
          <p:cNvPr id="89093" name="Text Box 5"/>
          <p:cNvSpPr txBox="1">
            <a:spLocks noChangeArrowheads="1"/>
          </p:cNvSpPr>
          <p:nvPr/>
        </p:nvSpPr>
        <p:spPr bwMode="auto">
          <a:xfrm>
            <a:off x="-914400" y="4800600"/>
            <a:ext cx="88900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lvl="2"/>
            <a:r>
              <a:rPr lang="en-US" altLang="en-US" sz="3200" b="1" dirty="0">
                <a:solidFill>
                  <a:schemeClr val="folHlink"/>
                </a:solidFill>
              </a:rPr>
              <a:t>c.  US Department of Homeland Security</a:t>
            </a:r>
          </a:p>
          <a:p>
            <a:endParaRPr lang="en-US" altLang="en-US" sz="3200" b="1" dirty="0">
              <a:solidFill>
                <a:schemeClr val="folHlink"/>
              </a:solidFill>
            </a:endParaRPr>
          </a:p>
        </p:txBody>
      </p:sp>
      <p:sp>
        <p:nvSpPr>
          <p:cNvPr id="89094" name="Text Box 6"/>
          <p:cNvSpPr txBox="1">
            <a:spLocks noChangeArrowheads="1"/>
          </p:cNvSpPr>
          <p:nvPr/>
        </p:nvSpPr>
        <p:spPr bwMode="auto">
          <a:xfrm>
            <a:off x="-914400" y="5638800"/>
            <a:ext cx="9220200" cy="131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lvl="2"/>
            <a:r>
              <a:rPr lang="en-US" altLang="en-US" sz="3200" b="1" dirty="0">
                <a:solidFill>
                  <a:schemeClr val="folHlink"/>
                </a:solidFill>
              </a:rPr>
              <a:t>d.  US Department of Agriculture</a:t>
            </a:r>
          </a:p>
          <a:p>
            <a:pPr>
              <a:spcBef>
                <a:spcPct val="50000"/>
              </a:spcBef>
            </a:pPr>
            <a:endParaRPr lang="en-US" altLang="en-US" sz="3200" b="1" dirty="0">
              <a:solidFill>
                <a:schemeClr val="folHlink"/>
              </a:solidFill>
            </a:endParaRPr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90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90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90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90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90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90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90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90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90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90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090" grpId="0"/>
      <p:bldP spid="89092" grpId="0"/>
      <p:bldP spid="89093" grpId="0"/>
      <p:bldP spid="89094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11183" y="816747"/>
            <a:ext cx="8915400" cy="1143000"/>
          </a:xfrm>
        </p:spPr>
        <p:txBody>
          <a:bodyPr anchor="ctr"/>
          <a:lstStyle/>
          <a:p>
            <a:pPr algn="l"/>
            <a:r>
              <a:rPr lang="en-US" altLang="en-US" sz="4400" b="1" dirty="0">
                <a:solidFill>
                  <a:schemeClr val="folHlink"/>
                </a:solidFill>
              </a:rPr>
              <a:t>How long are children who are homeless eligible for free school meals?</a:t>
            </a:r>
            <a:br>
              <a:rPr lang="en-US" altLang="en-US" sz="4400" b="1" dirty="0">
                <a:solidFill>
                  <a:schemeClr val="tx1"/>
                </a:solidFill>
                <a:latin typeface="Times New Roman" panose="02020603050405020304" pitchFamily="18" charset="0"/>
              </a:rPr>
            </a:br>
            <a:endParaRPr lang="en-US" altLang="en-US" sz="4400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74755" name="Text Box 3"/>
          <p:cNvSpPr txBox="1">
            <a:spLocks noChangeArrowheads="1"/>
          </p:cNvSpPr>
          <p:nvPr/>
        </p:nvSpPr>
        <p:spPr bwMode="auto">
          <a:xfrm>
            <a:off x="0" y="2743200"/>
            <a:ext cx="255587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4572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9144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3716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8288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2860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7432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32004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6576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41148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en-US" altLang="en-US" sz="3200" b="1">
                <a:solidFill>
                  <a:schemeClr val="folHlink"/>
                </a:solidFill>
              </a:rPr>
              <a:t>a.  3 months</a:t>
            </a:r>
          </a:p>
        </p:txBody>
      </p:sp>
      <p:sp>
        <p:nvSpPr>
          <p:cNvPr id="74756" name="Text Box 4"/>
          <p:cNvSpPr txBox="1">
            <a:spLocks noChangeArrowheads="1"/>
          </p:cNvSpPr>
          <p:nvPr/>
        </p:nvSpPr>
        <p:spPr bwMode="auto">
          <a:xfrm>
            <a:off x="0" y="4114800"/>
            <a:ext cx="2560638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4572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9144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3716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8288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2860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7432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32004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6576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41148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Arial" panose="020B0604020202020204" pitchFamily="34" charset="0"/>
              <a:buAutoNum type="alphaLcPeriod" startAt="2"/>
            </a:pPr>
            <a:r>
              <a:rPr lang="en-US" altLang="en-US" sz="3200" b="1">
                <a:solidFill>
                  <a:schemeClr val="folHlink"/>
                </a:solidFill>
              </a:rPr>
              <a:t> 6 months</a:t>
            </a:r>
          </a:p>
        </p:txBody>
      </p:sp>
      <p:sp>
        <p:nvSpPr>
          <p:cNvPr id="74757" name="Text Box 5"/>
          <p:cNvSpPr txBox="1">
            <a:spLocks noChangeArrowheads="1"/>
          </p:cNvSpPr>
          <p:nvPr/>
        </p:nvSpPr>
        <p:spPr bwMode="auto">
          <a:xfrm>
            <a:off x="4495800" y="2743200"/>
            <a:ext cx="49536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en-US" sz="3200" b="1" dirty="0">
                <a:solidFill>
                  <a:schemeClr val="folHlink"/>
                </a:solidFill>
              </a:rPr>
              <a:t>c. the full school year +  </a:t>
            </a:r>
            <a:endParaRPr lang="en-US" altLang="en-US" sz="3600" b="1" dirty="0">
              <a:solidFill>
                <a:schemeClr val="folHlink"/>
              </a:solidFill>
            </a:endParaRPr>
          </a:p>
        </p:txBody>
      </p:sp>
      <p:sp>
        <p:nvSpPr>
          <p:cNvPr id="74758" name="Text Box 6"/>
          <p:cNvSpPr txBox="1">
            <a:spLocks noChangeArrowheads="1"/>
          </p:cNvSpPr>
          <p:nvPr/>
        </p:nvSpPr>
        <p:spPr bwMode="auto">
          <a:xfrm>
            <a:off x="4495800" y="4111428"/>
            <a:ext cx="4419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9144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3716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8288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2860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7432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32004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6576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41148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lnSpc>
                <a:spcPct val="75000"/>
              </a:lnSpc>
              <a:buFont typeface="Arial" panose="020B0604020202020204" pitchFamily="34" charset="0"/>
              <a:buNone/>
            </a:pPr>
            <a:r>
              <a:rPr lang="en-US" altLang="en-US" sz="3200" b="1">
                <a:solidFill>
                  <a:schemeClr val="folHlink"/>
                </a:solidFill>
              </a:rPr>
              <a:t>d. 2 full school years</a:t>
            </a:r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47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47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47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47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47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47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47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47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47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47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754" grpId="0"/>
      <p:bldP spid="74755" grpId="0"/>
      <p:bldP spid="74756" grpId="0"/>
      <p:bldP spid="74757" grpId="0"/>
      <p:bldP spid="7475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457200"/>
            <a:ext cx="7772400" cy="1143000"/>
          </a:xfrm>
        </p:spPr>
        <p:txBody>
          <a:bodyPr anchor="ctr"/>
          <a:lstStyle/>
          <a:p>
            <a:r>
              <a:rPr lang="en-US" altLang="en-US" sz="4400" b="1">
                <a:solidFill>
                  <a:schemeClr val="folHlink"/>
                </a:solidFill>
              </a:rPr>
              <a:t>Which of the following living situations is homeless?</a:t>
            </a:r>
            <a:br>
              <a:rPr lang="en-US" altLang="en-US" sz="4400" b="1">
                <a:solidFill>
                  <a:schemeClr val="folHlink"/>
                </a:solidFill>
              </a:rPr>
            </a:br>
            <a:endParaRPr lang="en-US" altLang="en-US" sz="4400" b="1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1379" name="Text Box 3"/>
          <p:cNvSpPr txBox="1">
            <a:spLocks noChangeArrowheads="1"/>
          </p:cNvSpPr>
          <p:nvPr/>
        </p:nvSpPr>
        <p:spPr bwMode="auto">
          <a:xfrm>
            <a:off x="533400" y="1905000"/>
            <a:ext cx="792797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en-US" sz="3200" b="1">
                <a:solidFill>
                  <a:schemeClr val="folHlink"/>
                </a:solidFill>
              </a:rPr>
              <a:t>a.	in a hotel while house is remodeled</a:t>
            </a:r>
          </a:p>
        </p:txBody>
      </p:sp>
      <p:sp>
        <p:nvSpPr>
          <p:cNvPr id="101380" name="Text Box 4"/>
          <p:cNvSpPr txBox="1">
            <a:spLocks noChangeArrowheads="1"/>
          </p:cNvSpPr>
          <p:nvPr/>
        </p:nvSpPr>
        <p:spPr bwMode="auto">
          <a:xfrm>
            <a:off x="533400" y="2895600"/>
            <a:ext cx="747712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en-US" sz="3200" b="1">
                <a:solidFill>
                  <a:schemeClr val="folHlink"/>
                </a:solidFill>
              </a:rPr>
              <a:t>b.	in a hospital for long-term illness</a:t>
            </a:r>
          </a:p>
        </p:txBody>
      </p:sp>
      <p:sp>
        <p:nvSpPr>
          <p:cNvPr id="101381" name="Text Box 5"/>
          <p:cNvSpPr txBox="1">
            <a:spLocks noChangeArrowheads="1"/>
          </p:cNvSpPr>
          <p:nvPr/>
        </p:nvSpPr>
        <p:spPr bwMode="auto">
          <a:xfrm>
            <a:off x="-381000" y="3886200"/>
            <a:ext cx="636905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lvl="2"/>
            <a:r>
              <a:rPr lang="en-US" altLang="en-US" sz="3200" b="1">
                <a:solidFill>
                  <a:schemeClr val="folHlink"/>
                </a:solidFill>
              </a:rPr>
              <a:t>c.	in transitional housing</a:t>
            </a:r>
          </a:p>
          <a:p>
            <a:endParaRPr lang="en-US" altLang="en-US" sz="3200" b="1">
              <a:solidFill>
                <a:schemeClr val="folHlink"/>
              </a:solidFill>
            </a:endParaRPr>
          </a:p>
        </p:txBody>
      </p:sp>
      <p:sp>
        <p:nvSpPr>
          <p:cNvPr id="101382" name="Text Box 6"/>
          <p:cNvSpPr txBox="1">
            <a:spLocks noChangeArrowheads="1"/>
          </p:cNvSpPr>
          <p:nvPr/>
        </p:nvSpPr>
        <p:spPr bwMode="auto">
          <a:xfrm>
            <a:off x="-381000" y="4800600"/>
            <a:ext cx="8915400" cy="179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lvl="2"/>
            <a:r>
              <a:rPr lang="en-US" altLang="en-US" sz="3200" b="1">
                <a:solidFill>
                  <a:schemeClr val="folHlink"/>
                </a:solidFill>
              </a:rPr>
              <a:t>d.	staying with friends while parents 	are on vacation</a:t>
            </a:r>
          </a:p>
          <a:p>
            <a:pPr>
              <a:spcBef>
                <a:spcPct val="50000"/>
              </a:spcBef>
            </a:pPr>
            <a:endParaRPr lang="en-US" altLang="en-US" sz="3200" b="1">
              <a:solidFill>
                <a:schemeClr val="folHlink"/>
              </a:solidFill>
            </a:endParaRPr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13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13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13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13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13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13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13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13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13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13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378" grpId="0"/>
      <p:bldP spid="101379" grpId="0"/>
      <p:bldP spid="101380" grpId="0"/>
      <p:bldP spid="101381" grpId="0"/>
      <p:bldP spid="10138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28600" y="533400"/>
            <a:ext cx="8915400" cy="1143000"/>
          </a:xfrm>
        </p:spPr>
        <p:txBody>
          <a:bodyPr anchor="ctr"/>
          <a:lstStyle/>
          <a:p>
            <a:pPr algn="l"/>
            <a:r>
              <a:rPr lang="en-US" altLang="en-US" sz="4400" b="1">
                <a:solidFill>
                  <a:schemeClr val="folHlink"/>
                </a:solidFill>
              </a:rPr>
              <a:t>To what extent must LEAs keep children in the school of origin?</a:t>
            </a:r>
            <a:br>
              <a:rPr lang="en-US" altLang="en-US" sz="4400" b="1">
                <a:solidFill>
                  <a:schemeClr val="tx1"/>
                </a:solidFill>
                <a:latin typeface="Times New Roman" panose="02020603050405020304" pitchFamily="18" charset="0"/>
              </a:rPr>
            </a:br>
            <a:endParaRPr lang="en-US" altLang="en-US" sz="440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72707" name="Text Box 3"/>
          <p:cNvSpPr txBox="1">
            <a:spLocks noChangeArrowheads="1"/>
          </p:cNvSpPr>
          <p:nvPr/>
        </p:nvSpPr>
        <p:spPr bwMode="auto">
          <a:xfrm>
            <a:off x="0" y="2743200"/>
            <a:ext cx="357187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4572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9144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3716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8288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2860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7432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32004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6576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41148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en-US" altLang="en-US" sz="3200" b="1">
                <a:solidFill>
                  <a:schemeClr val="folHlink"/>
                </a:solidFill>
              </a:rPr>
              <a:t>a.  extent feasible</a:t>
            </a:r>
          </a:p>
        </p:txBody>
      </p:sp>
      <p:sp>
        <p:nvSpPr>
          <p:cNvPr id="72708" name="Text Box 4"/>
          <p:cNvSpPr txBox="1">
            <a:spLocks noChangeArrowheads="1"/>
          </p:cNvSpPr>
          <p:nvPr/>
        </p:nvSpPr>
        <p:spPr bwMode="auto">
          <a:xfrm>
            <a:off x="0" y="4114800"/>
            <a:ext cx="38481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4572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9144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3716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8288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2860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7432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32004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6576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41148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Arial" panose="020B0604020202020204" pitchFamily="34" charset="0"/>
              <a:buAutoNum type="alphaLcPeriod" startAt="2"/>
            </a:pPr>
            <a:r>
              <a:rPr lang="en-US" altLang="en-US" sz="3200" b="1">
                <a:solidFill>
                  <a:schemeClr val="folHlink"/>
                </a:solidFill>
              </a:rPr>
              <a:t> extent desirable</a:t>
            </a:r>
          </a:p>
        </p:txBody>
      </p:sp>
      <p:sp>
        <p:nvSpPr>
          <p:cNvPr id="72709" name="Text Box 5"/>
          <p:cNvSpPr txBox="1">
            <a:spLocks noChangeArrowheads="1"/>
          </p:cNvSpPr>
          <p:nvPr/>
        </p:nvSpPr>
        <p:spPr bwMode="auto">
          <a:xfrm>
            <a:off x="4495800" y="2743200"/>
            <a:ext cx="43180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en-US" sz="3200" b="1">
                <a:solidFill>
                  <a:schemeClr val="folHlink"/>
                </a:solidFill>
              </a:rPr>
              <a:t>c. extent reasonable  </a:t>
            </a:r>
            <a:endParaRPr lang="en-US" altLang="en-US" sz="3600" b="1">
              <a:solidFill>
                <a:schemeClr val="folHlink"/>
              </a:solidFill>
            </a:endParaRPr>
          </a:p>
        </p:txBody>
      </p:sp>
      <p:sp>
        <p:nvSpPr>
          <p:cNvPr id="72710" name="Text Box 6"/>
          <p:cNvSpPr txBox="1">
            <a:spLocks noChangeArrowheads="1"/>
          </p:cNvSpPr>
          <p:nvPr/>
        </p:nvSpPr>
        <p:spPr bwMode="auto">
          <a:xfrm>
            <a:off x="4572000" y="4191000"/>
            <a:ext cx="441960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9144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3716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8288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2860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7432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32004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6576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41148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lnSpc>
                <a:spcPct val="75000"/>
              </a:lnSpc>
              <a:buFont typeface="Arial" panose="020B0604020202020204" pitchFamily="34" charset="0"/>
              <a:buNone/>
            </a:pPr>
            <a:r>
              <a:rPr lang="en-US" altLang="en-US" sz="3200" b="1" dirty="0">
                <a:solidFill>
                  <a:schemeClr val="folHlink"/>
                </a:solidFill>
              </a:rPr>
              <a:t>d. Whenever it’s in the best interest of the student</a:t>
            </a:r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27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27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27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27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27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27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27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27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27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27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706" grpId="0"/>
      <p:bldP spid="72707" grpId="0"/>
      <p:bldP spid="72708" grpId="0"/>
      <p:bldP spid="72709" grpId="0"/>
      <p:bldP spid="727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28600" y="1371600"/>
            <a:ext cx="9144000" cy="1143000"/>
          </a:xfrm>
        </p:spPr>
        <p:txBody>
          <a:bodyPr anchor="ctr"/>
          <a:lstStyle/>
          <a:p>
            <a:pPr algn="l"/>
            <a:r>
              <a:rPr lang="en-US" altLang="en-US" sz="4400" b="1">
                <a:solidFill>
                  <a:schemeClr val="folHlink"/>
                </a:solidFill>
              </a:rPr>
              <a:t>The next conference of the</a:t>
            </a:r>
            <a:r>
              <a:rPr lang="en-US" altLang="en-US" sz="4400" b="1">
                <a:solidFill>
                  <a:schemeClr val="tx1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4400" b="1">
                <a:solidFill>
                  <a:schemeClr val="folHlink"/>
                </a:solidFill>
              </a:rPr>
              <a:t>National Association for the Education of Homeless Children and Youth will be held in</a:t>
            </a:r>
            <a:br>
              <a:rPr lang="en-US" altLang="en-US" sz="4400" b="1">
                <a:solidFill>
                  <a:schemeClr val="tx1"/>
                </a:solidFill>
                <a:latin typeface="Times New Roman" panose="02020603050405020304" pitchFamily="18" charset="0"/>
              </a:rPr>
            </a:br>
            <a:endParaRPr lang="en-US" altLang="en-US" sz="4400" b="1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6147" name="Text Box 3"/>
          <p:cNvSpPr txBox="1">
            <a:spLocks noChangeArrowheads="1"/>
          </p:cNvSpPr>
          <p:nvPr/>
        </p:nvSpPr>
        <p:spPr bwMode="auto">
          <a:xfrm>
            <a:off x="457200" y="3825081"/>
            <a:ext cx="423545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en-US" sz="3200" b="1" dirty="0">
                <a:solidFill>
                  <a:schemeClr val="folHlink"/>
                </a:solidFill>
              </a:rPr>
              <a:t>a.	Washington, DC</a:t>
            </a:r>
          </a:p>
        </p:txBody>
      </p:sp>
      <p:sp>
        <p:nvSpPr>
          <p:cNvPr id="6148" name="Text Box 4"/>
          <p:cNvSpPr txBox="1">
            <a:spLocks noChangeArrowheads="1"/>
          </p:cNvSpPr>
          <p:nvPr/>
        </p:nvSpPr>
        <p:spPr bwMode="auto">
          <a:xfrm>
            <a:off x="533400" y="4508212"/>
            <a:ext cx="331533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en-US" sz="3200" b="1" dirty="0">
                <a:solidFill>
                  <a:schemeClr val="folHlink"/>
                </a:solidFill>
              </a:rPr>
              <a:t>b.	Chicago, IL</a:t>
            </a:r>
          </a:p>
        </p:txBody>
      </p:sp>
      <p:sp>
        <p:nvSpPr>
          <p:cNvPr id="6149" name="Text Box 5"/>
          <p:cNvSpPr txBox="1">
            <a:spLocks noChangeArrowheads="1"/>
          </p:cNvSpPr>
          <p:nvPr/>
        </p:nvSpPr>
        <p:spPr bwMode="auto">
          <a:xfrm>
            <a:off x="4191000" y="3733800"/>
            <a:ext cx="3921266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lvl="2"/>
            <a:r>
              <a:rPr lang="en-US" altLang="en-US" sz="3200" b="1" dirty="0">
                <a:solidFill>
                  <a:schemeClr val="folHlink"/>
                </a:solidFill>
              </a:rPr>
              <a:t>c.	Miami, FL</a:t>
            </a:r>
          </a:p>
          <a:p>
            <a:endParaRPr lang="en-US" altLang="en-US" sz="3200" b="1" dirty="0">
              <a:solidFill>
                <a:schemeClr val="folHlink"/>
              </a:solidFill>
            </a:endParaRPr>
          </a:p>
        </p:txBody>
      </p:sp>
      <p:sp>
        <p:nvSpPr>
          <p:cNvPr id="6150" name="Text Box 6"/>
          <p:cNvSpPr txBox="1">
            <a:spLocks noChangeArrowheads="1"/>
          </p:cNvSpPr>
          <p:nvPr/>
        </p:nvSpPr>
        <p:spPr bwMode="auto">
          <a:xfrm>
            <a:off x="4114800" y="4495800"/>
            <a:ext cx="5943600" cy="131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9144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3716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8288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2860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7432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32004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6576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41148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lvl="2">
              <a:buFont typeface="Arial" panose="020B0604020202020204" pitchFamily="34" charset="0"/>
              <a:buAutoNum type="alphaLcPeriod" startAt="4"/>
            </a:pPr>
            <a:r>
              <a:rPr lang="en-US" altLang="en-US" sz="3200" b="1" dirty="0">
                <a:solidFill>
                  <a:schemeClr val="folHlink"/>
                </a:solidFill>
              </a:rPr>
              <a:t>     Dallas, TX</a:t>
            </a:r>
          </a:p>
          <a:p>
            <a:pPr>
              <a:spcBef>
                <a:spcPct val="50000"/>
              </a:spcBef>
            </a:pPr>
            <a:endParaRPr lang="en-US" altLang="en-US" sz="3200" b="1" dirty="0">
              <a:solidFill>
                <a:schemeClr val="folHlink"/>
              </a:solidFill>
            </a:endParaRPr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/>
      <p:bldP spid="6147" grpId="0"/>
      <p:bldP spid="6148" grpId="0"/>
      <p:bldP spid="6149" grpId="0"/>
      <p:bldP spid="615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09600" y="0"/>
            <a:ext cx="7848600" cy="2209800"/>
          </a:xfrm>
        </p:spPr>
        <p:txBody>
          <a:bodyPr anchor="ctr"/>
          <a:lstStyle/>
          <a:p>
            <a:r>
              <a:rPr lang="en-US" altLang="en-US" sz="4000" b="1" dirty="0">
                <a:solidFill>
                  <a:schemeClr val="folHlink"/>
                </a:solidFill>
              </a:rPr>
              <a:t>Which asset is NOT necessary to be a State Coordinator?</a:t>
            </a:r>
          </a:p>
        </p:txBody>
      </p:sp>
      <p:sp>
        <p:nvSpPr>
          <p:cNvPr id="9523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28600" y="2438400"/>
            <a:ext cx="8686800" cy="4419600"/>
          </a:xfrm>
        </p:spPr>
        <p:txBody>
          <a:bodyPr/>
          <a:lstStyle/>
          <a:p>
            <a:pPr marL="609600" indent="-609600" algn="l">
              <a:spcAft>
                <a:spcPct val="60000"/>
              </a:spcAft>
              <a:buFontTx/>
              <a:buAutoNum type="alphaLcParenR"/>
            </a:pPr>
            <a:r>
              <a:rPr lang="en-US" altLang="en-US" sz="3200" b="1">
                <a:solidFill>
                  <a:schemeClr val="folHlink"/>
                </a:solidFill>
              </a:rPr>
              <a:t>Non-judgmental attitude</a:t>
            </a:r>
          </a:p>
          <a:p>
            <a:pPr marL="609600" indent="-609600" algn="l">
              <a:spcAft>
                <a:spcPct val="60000"/>
              </a:spcAft>
              <a:buFontTx/>
              <a:buAutoNum type="alphaLcParenR"/>
            </a:pPr>
            <a:r>
              <a:rPr lang="en-US" altLang="en-US" sz="3200" b="1">
                <a:solidFill>
                  <a:schemeClr val="folHlink"/>
                </a:solidFill>
              </a:rPr>
              <a:t>Knowledge of the McKinney-Vento Act</a:t>
            </a:r>
          </a:p>
          <a:p>
            <a:pPr marL="609600" indent="-609600" algn="l">
              <a:spcAft>
                <a:spcPct val="60000"/>
              </a:spcAft>
              <a:buFontTx/>
              <a:buAutoNum type="alphaLcParenR"/>
            </a:pPr>
            <a:r>
              <a:rPr lang="en-US" altLang="en-US" sz="3200" b="1">
                <a:solidFill>
                  <a:schemeClr val="folHlink"/>
                </a:solidFill>
              </a:rPr>
              <a:t>A personal trainer</a:t>
            </a:r>
          </a:p>
          <a:p>
            <a:pPr marL="609600" indent="-609600" algn="l">
              <a:spcAft>
                <a:spcPct val="60000"/>
              </a:spcAft>
              <a:buFontTx/>
              <a:buAutoNum type="alphaLcParenR"/>
            </a:pPr>
            <a:r>
              <a:rPr lang="en-US" altLang="en-US" sz="3200" b="1">
                <a:solidFill>
                  <a:schemeClr val="folHlink"/>
                </a:solidFill>
              </a:rPr>
              <a:t>Ability to work with administrators as well as families</a:t>
            </a:r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52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52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52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52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52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52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52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52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52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52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234" grpId="0"/>
      <p:bldP spid="95235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28600" y="2057400"/>
            <a:ext cx="8610600" cy="1143000"/>
          </a:xfrm>
        </p:spPr>
        <p:txBody>
          <a:bodyPr anchor="ctr"/>
          <a:lstStyle/>
          <a:p>
            <a:pPr algn="l"/>
            <a:r>
              <a:rPr lang="en-US" altLang="en-US" sz="4400" b="1">
                <a:solidFill>
                  <a:schemeClr val="folHlink"/>
                </a:solidFill>
              </a:rPr>
              <a:t>If a homeless student is seeking enrollment, the LEA must enroll that student:</a:t>
            </a:r>
            <a:br>
              <a:rPr lang="en-US" altLang="en-US" sz="4400" b="1">
                <a:solidFill>
                  <a:schemeClr val="folHlink"/>
                </a:solidFill>
              </a:rPr>
            </a:br>
            <a:br>
              <a:rPr lang="en-US" altLang="en-US" sz="4400" b="1">
                <a:solidFill>
                  <a:schemeClr val="folHlink"/>
                </a:solidFill>
              </a:rPr>
            </a:br>
            <a:br>
              <a:rPr lang="en-US" altLang="en-US" sz="4400" b="1">
                <a:solidFill>
                  <a:schemeClr val="tx1"/>
                </a:solidFill>
                <a:latin typeface="Times New Roman" panose="02020603050405020304" pitchFamily="18" charset="0"/>
              </a:rPr>
            </a:br>
            <a:endParaRPr lang="en-US" altLang="en-US" sz="4400" b="1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7171" name="Text Box 3"/>
          <p:cNvSpPr txBox="1">
            <a:spLocks noChangeArrowheads="1"/>
          </p:cNvSpPr>
          <p:nvPr/>
        </p:nvSpPr>
        <p:spPr bwMode="auto">
          <a:xfrm>
            <a:off x="0" y="4267200"/>
            <a:ext cx="3462338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en-US" sz="3600" b="1">
                <a:solidFill>
                  <a:schemeClr val="folHlink"/>
                </a:solidFill>
              </a:rPr>
              <a:t>a.  immediately</a:t>
            </a:r>
          </a:p>
        </p:txBody>
      </p:sp>
      <p:sp>
        <p:nvSpPr>
          <p:cNvPr id="7172" name="Text Box 4"/>
          <p:cNvSpPr txBox="1">
            <a:spLocks noChangeArrowheads="1"/>
          </p:cNvSpPr>
          <p:nvPr/>
        </p:nvSpPr>
        <p:spPr bwMode="auto">
          <a:xfrm>
            <a:off x="0" y="5486400"/>
            <a:ext cx="29845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en-US" sz="3200" b="1">
                <a:solidFill>
                  <a:schemeClr val="folHlink"/>
                </a:solidFill>
              </a:rPr>
              <a:t>b.   in 3-5 days</a:t>
            </a:r>
          </a:p>
        </p:txBody>
      </p:sp>
      <p:sp>
        <p:nvSpPr>
          <p:cNvPr id="7173" name="Text Box 5"/>
          <p:cNvSpPr txBox="1">
            <a:spLocks noChangeArrowheads="1"/>
          </p:cNvSpPr>
          <p:nvPr/>
        </p:nvSpPr>
        <p:spPr bwMode="auto">
          <a:xfrm>
            <a:off x="4648200" y="4267200"/>
            <a:ext cx="3182938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en-US" sz="3600" b="1">
                <a:solidFill>
                  <a:schemeClr val="folHlink"/>
                </a:solidFill>
              </a:rPr>
              <a:t>c.  in 4-6 days</a:t>
            </a:r>
          </a:p>
        </p:txBody>
      </p:sp>
      <p:sp>
        <p:nvSpPr>
          <p:cNvPr id="7174" name="Text Box 6"/>
          <p:cNvSpPr txBox="1">
            <a:spLocks noChangeArrowheads="1"/>
          </p:cNvSpPr>
          <p:nvPr/>
        </p:nvSpPr>
        <p:spPr bwMode="auto">
          <a:xfrm>
            <a:off x="4648200" y="5410200"/>
            <a:ext cx="3892550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4572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9144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3716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8288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2860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7432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32004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6576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41148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Tx/>
              <a:buAutoNum type="alphaLcPeriod" startAt="4"/>
            </a:pPr>
            <a:r>
              <a:rPr lang="en-US" altLang="en-US" sz="3600" b="1">
                <a:solidFill>
                  <a:schemeClr val="folHlink"/>
                </a:solidFill>
              </a:rPr>
              <a:t>When they get </a:t>
            </a:r>
          </a:p>
          <a:p>
            <a:r>
              <a:rPr lang="en-US" altLang="en-US" sz="3600" b="1">
                <a:solidFill>
                  <a:schemeClr val="folHlink"/>
                </a:solidFill>
              </a:rPr>
              <a:t>    around to it</a:t>
            </a:r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/>
      <p:bldP spid="7171" grpId="0"/>
      <p:bldP spid="7172" grpId="0"/>
      <p:bldP spid="7173" grpId="0"/>
      <p:bldP spid="717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28600" y="1219200"/>
            <a:ext cx="8839200" cy="1143000"/>
          </a:xfrm>
        </p:spPr>
        <p:txBody>
          <a:bodyPr anchor="ctr"/>
          <a:lstStyle/>
          <a:p>
            <a:pPr algn="l"/>
            <a:r>
              <a:rPr lang="en-US" altLang="en-US" sz="3600" b="1" dirty="0">
                <a:solidFill>
                  <a:schemeClr val="folHlink"/>
                </a:solidFill>
              </a:rPr>
              <a:t>If a school sends a homeless student to a school other than the school of origin or the school requested by the parent/guardian/unaccompanied youth, what must the school do?</a:t>
            </a:r>
            <a:br>
              <a:rPr lang="en-US" altLang="en-US" sz="4400" b="1" dirty="0">
                <a:solidFill>
                  <a:schemeClr val="folHlink"/>
                </a:solidFill>
              </a:rPr>
            </a:br>
            <a:endParaRPr lang="en-US" altLang="en-US" sz="4400" b="1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91139" name="Text Box 3"/>
          <p:cNvSpPr txBox="1">
            <a:spLocks noChangeArrowheads="1"/>
          </p:cNvSpPr>
          <p:nvPr/>
        </p:nvSpPr>
        <p:spPr bwMode="auto">
          <a:xfrm>
            <a:off x="0" y="3219450"/>
            <a:ext cx="78216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en-US" b="1">
                <a:solidFill>
                  <a:schemeClr val="folHlink"/>
                </a:solidFill>
              </a:rPr>
              <a:t>a. tell the student he/she has to go to another school</a:t>
            </a:r>
          </a:p>
        </p:txBody>
      </p:sp>
      <p:sp>
        <p:nvSpPr>
          <p:cNvPr id="91140" name="Text Box 4"/>
          <p:cNvSpPr txBox="1">
            <a:spLocks noChangeArrowheads="1"/>
          </p:cNvSpPr>
          <p:nvPr/>
        </p:nvSpPr>
        <p:spPr bwMode="auto">
          <a:xfrm>
            <a:off x="0" y="4057650"/>
            <a:ext cx="8991600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en-US" b="1">
                <a:solidFill>
                  <a:schemeClr val="folHlink"/>
                </a:solidFill>
              </a:rPr>
              <a:t>b. provide a written explanation of the decision and the right</a:t>
            </a:r>
          </a:p>
          <a:p>
            <a:r>
              <a:rPr lang="en-US" altLang="en-US" b="1">
                <a:solidFill>
                  <a:schemeClr val="folHlink"/>
                </a:solidFill>
              </a:rPr>
              <a:t>     to appeal</a:t>
            </a:r>
          </a:p>
        </p:txBody>
      </p:sp>
      <p:sp>
        <p:nvSpPr>
          <p:cNvPr id="91141" name="Text Box 5"/>
          <p:cNvSpPr txBox="1">
            <a:spLocks noChangeArrowheads="1"/>
          </p:cNvSpPr>
          <p:nvPr/>
        </p:nvSpPr>
        <p:spPr bwMode="auto">
          <a:xfrm>
            <a:off x="-914400" y="5181600"/>
            <a:ext cx="7600950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lvl="2"/>
            <a:r>
              <a:rPr lang="en-US" altLang="en-US" b="1">
                <a:solidFill>
                  <a:schemeClr val="folHlink"/>
                </a:solidFill>
              </a:rPr>
              <a:t>c.  provide transportation to the other school</a:t>
            </a:r>
          </a:p>
          <a:p>
            <a:endParaRPr lang="en-US" altLang="en-US" b="1">
              <a:solidFill>
                <a:schemeClr val="folHlink"/>
              </a:solidFill>
            </a:endParaRPr>
          </a:p>
        </p:txBody>
      </p:sp>
      <p:sp>
        <p:nvSpPr>
          <p:cNvPr id="91142" name="Text Box 6"/>
          <p:cNvSpPr txBox="1">
            <a:spLocks noChangeArrowheads="1"/>
          </p:cNvSpPr>
          <p:nvPr/>
        </p:nvSpPr>
        <p:spPr bwMode="auto">
          <a:xfrm>
            <a:off x="-914400" y="6096000"/>
            <a:ext cx="9220200" cy="1004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lvl="2"/>
            <a:r>
              <a:rPr lang="en-US" altLang="en-US" b="1">
                <a:solidFill>
                  <a:schemeClr val="folHlink"/>
                </a:solidFill>
              </a:rPr>
              <a:t>d.  nothing</a:t>
            </a:r>
          </a:p>
          <a:p>
            <a:pPr>
              <a:spcBef>
                <a:spcPct val="50000"/>
              </a:spcBef>
            </a:pPr>
            <a:endParaRPr lang="en-US" altLang="en-US" b="1">
              <a:solidFill>
                <a:schemeClr val="folHlink"/>
              </a:solidFill>
            </a:endParaRPr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1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1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1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1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1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1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1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1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1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1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138" grpId="0"/>
      <p:bldP spid="91139" grpId="0"/>
      <p:bldP spid="91140" grpId="0"/>
      <p:bldP spid="91141" grpId="0"/>
      <p:bldP spid="91142" grpId="0"/>
    </p:bldLst>
  </p:timing>
</p:sld>
</file>

<file path=ppt/theme/theme1.xml><?xml version="1.0" encoding="utf-8"?>
<a:theme xmlns:a="http://schemas.openxmlformats.org/drawingml/2006/main" name="Blank Presentation">
  <a:themeElements>
    <a:clrScheme name="Blank Presentation 9">
      <a:dk1>
        <a:srgbClr val="336699"/>
      </a:dk1>
      <a:lt1>
        <a:srgbClr val="FFFFFF"/>
      </a:lt1>
      <a:dk2>
        <a:srgbClr val="000000"/>
      </a:dk2>
      <a:lt2>
        <a:srgbClr val="E3EBF1"/>
      </a:lt2>
      <a:accent1>
        <a:srgbClr val="003399"/>
      </a:accent1>
      <a:accent2>
        <a:srgbClr val="468A4B"/>
      </a:accent2>
      <a:accent3>
        <a:srgbClr val="AAAAAA"/>
      </a:accent3>
      <a:accent4>
        <a:srgbClr val="DADADA"/>
      </a:accent4>
      <a:accent5>
        <a:srgbClr val="AAADCA"/>
      </a:accent5>
      <a:accent6>
        <a:srgbClr val="3F7D43"/>
      </a:accent6>
      <a:hlink>
        <a:srgbClr val="66CCFF"/>
      </a:hlink>
      <a:folHlink>
        <a:srgbClr val="F0E500"/>
      </a:folHlink>
    </a:clrScheme>
    <a:fontScheme name="Blank Presentation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ＭＳ Ｐゴシック" panose="020B0600070205080204" pitchFamily="34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ＭＳ Ｐゴシック" panose="020B0600070205080204" pitchFamily="34" charset="-128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1590</TotalTime>
  <Words>1274</Words>
  <Application>Microsoft Office PowerPoint</Application>
  <PresentationFormat>On-screen Show (4:3)</PresentationFormat>
  <Paragraphs>200</Paragraphs>
  <Slides>33</Slides>
  <Notes>30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37" baseType="lpstr">
      <vt:lpstr>Arial</vt:lpstr>
      <vt:lpstr>Marker Felt</vt:lpstr>
      <vt:lpstr>Times New Roman</vt:lpstr>
      <vt:lpstr>Blank Presentation</vt:lpstr>
      <vt:lpstr>Who Wants  to be a  McKinney-Vento State Coordinator?  With thanks to Barbara James, TX  and Dona Bolt, OR  with ESSA adaptations</vt:lpstr>
      <vt:lpstr>Contestant #1</vt:lpstr>
      <vt:lpstr>Who is the Director of the National Center for Homeless Education? </vt:lpstr>
      <vt:lpstr>Which of the following living situations is homeless? </vt:lpstr>
      <vt:lpstr>To what extent must LEAs keep children in the school of origin? </vt:lpstr>
      <vt:lpstr>The next conference of the National Association for the Education of Homeless Children and Youth will be held in </vt:lpstr>
      <vt:lpstr>Which asset is NOT necessary to be a State Coordinator?</vt:lpstr>
      <vt:lpstr>If a homeless student is seeking enrollment, the LEA must enroll that student:   </vt:lpstr>
      <vt:lpstr>If a school sends a homeless student to a school other than the school of origin or the school requested by the parent/guardian/unaccompanied youth, what must the school do? </vt:lpstr>
      <vt:lpstr>Contestant #2</vt:lpstr>
      <vt:lpstr>The data guru for the National Center for Homeless Education is </vt:lpstr>
      <vt:lpstr>The McKinney-Vento Act requires all school districts to appoint someone to fill what position? </vt:lpstr>
      <vt:lpstr>Homeless students can enroll in which school according to McKinney-Vento? </vt:lpstr>
      <vt:lpstr>In most districts, the ideal person for the Liaison position would be:</vt:lpstr>
      <vt:lpstr>School districts are required to display, in public view:</vt:lpstr>
      <vt:lpstr>A family calls needing rental assistance, or they will lose their house.  The Liaison should:</vt:lpstr>
      <vt:lpstr>Students are eligible for McKinney-Vento protections if they are sharing the housing of others due to:   </vt:lpstr>
      <vt:lpstr>Contestant #3</vt:lpstr>
      <vt:lpstr>The McKinney-Vento program is named after which persons listed below? </vt:lpstr>
      <vt:lpstr>The school must refer the student, parent, or guardian to which person to carry out the dispute resolution process? </vt:lpstr>
      <vt:lpstr>Where must a homeless child be admitted while a dispute is being resolved? </vt:lpstr>
      <vt:lpstr>When students lose their housing, their residency is determined by </vt:lpstr>
      <vt:lpstr>Which of the following is probably not a good method for determining the Title I, Part A, set-aside? </vt:lpstr>
      <vt:lpstr>Prior to enrollment, schools can require that homeless parents provide:</vt:lpstr>
      <vt:lpstr>Homeless students can remain in the school of origin: </vt:lpstr>
      <vt:lpstr>Contestant #4</vt:lpstr>
      <vt:lpstr>McKinney-Vento funds cannot be used to do which of the following?   </vt:lpstr>
      <vt:lpstr>In the McKinney-Vento Act, LEA stands for what? </vt:lpstr>
      <vt:lpstr>Which of the following is the best method for determining which students are homeless? </vt:lpstr>
      <vt:lpstr>Which of the following living situations is not homeless? </vt:lpstr>
      <vt:lpstr>It is the policy of which entity that homelessness alone is not sufficient reason to separate students from the mainstream environment? </vt:lpstr>
      <vt:lpstr>The federal agency that oversees the Child Nutrition Program is the: </vt:lpstr>
      <vt:lpstr>How long are children who are homeless eligible for free school meals? </vt:lpstr>
    </vt:vector>
  </TitlesOfParts>
  <Company>The University of Texas at Austin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Who Wants  to be a  State Coordinator?</dc:title>
  <dc:creator>Charles A. Dana Center</dc:creator>
  <cp:lastModifiedBy>Jan Moore</cp:lastModifiedBy>
  <cp:revision>47</cp:revision>
  <dcterms:created xsi:type="dcterms:W3CDTF">2006-02-28T21:37:06Z</dcterms:created>
  <dcterms:modified xsi:type="dcterms:W3CDTF">2020-02-14T20:13:41Z</dcterms:modified>
</cp:coreProperties>
</file>